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283" r:id="rId4"/>
    <p:sldId id="282" r:id="rId5"/>
    <p:sldId id="285" r:id="rId6"/>
    <p:sldId id="286" r:id="rId7"/>
    <p:sldId id="259" r:id="rId8"/>
    <p:sldId id="284" r:id="rId9"/>
    <p:sldId id="276" r:id="rId10"/>
    <p:sldId id="268" r:id="rId11"/>
    <p:sldId id="269" r:id="rId12"/>
    <p:sldId id="287" r:id="rId13"/>
    <p:sldId id="270" r:id="rId14"/>
    <p:sldId id="272" r:id="rId15"/>
    <p:sldId id="273" r:id="rId16"/>
    <p:sldId id="288" r:id="rId17"/>
    <p:sldId id="258" r:id="rId18"/>
    <p:sldId id="289" r:id="rId19"/>
    <p:sldId id="266" r:id="rId20"/>
    <p:sldId id="267" r:id="rId21"/>
    <p:sldId id="292" r:id="rId22"/>
    <p:sldId id="293" r:id="rId23"/>
    <p:sldId id="29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91021-83F2-354E-8E21-51DDDA1BFBB4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77408-5CCD-7A45-BD43-7E51E4F7D98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04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200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Nuñez: LA-CoNGA physics busca crear una red Latinoamericana-Europea para ofrecer una oferta educativa a estudiantes en 8 universidades en Colombia, Ecuador, Peru y Venezuela que combina física avanzada, ciencia de datos e instrumentación y se basa en herramientas de educación digital y de acceso abierto… Cuéntennos ¿en qué contexto se enmarca este proyecto?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ciencia interdisciplinaria, escala global, internacionalización de la educación y modernización de los currículos. Link COVID19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43068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José: producción de conocimiento requiere muchos centros… Reina ¿cómo ves tu la interacción entre esos centros?</a:t>
            </a: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Reina: …. formación a los estudiantes con vinculación científica/industrial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316189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6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174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 </a:t>
            </a:r>
            <a:r>
              <a:rPr lang="es-ES" sz="1200" b="1" err="1"/>
              <a:t>speaks</a:t>
            </a:r>
            <a:r>
              <a:rPr lang="es-ES" sz="1200" b="1"/>
              <a:t> pajita diversa y variada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36095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acd1b8ee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8acd1b8ee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</a:rPr>
              <a:t>José speaks pajita diversa y variada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00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8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d94e154ff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257" name="Google Shape;257;g8d94e154ff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640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824bd5b1f4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845" name="Google Shape;845;g824bd5b1f4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298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b976df63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-ES" sz="1200" b="1"/>
              <a:t>Y esto nos lleva al interés de la ciencia de datos de informar y optimizar el proceso de hacer ciencia con datos, con miras a la reproducibilidad.</a:t>
            </a:r>
            <a:endParaRPr sz="12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399" name="Google Shape;399;g8b976df63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038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68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24bd5b1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Y esto significa utilizar las herramientas correctas.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Particularmente si vamos a trabajar con grandes cantidades de datos tendremos que trabajar con herramientas de programación, bases de datos, y sistemas de cómputo distribuidos. Y se tienen que diseñar sistemas que de controles que aseguren la calidad de código y el análisis que vayan más allá del típico: “creé esta figura y el resultado tiene sentido”. Porque cuando manejas muchas componentes distintas eso no es una prueba suficiente de robustez.  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Suele ocurrir con los científicos de áreas lejanas a la ciencias de la computación que le uso de estas herramientas puede ser intimidante.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La filosofía en la ciencia de datos es romper con estas barreras, y empoderar al investigador con estas herramientas que contribuirán a crear un producto científico más robusto y deberán acelerar el avance de la ciencia.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En LA-</a:t>
            </a:r>
            <a:r>
              <a:rPr lang="es-ES" sz="1000" err="1"/>
              <a:t>CoNGA</a:t>
            </a:r>
            <a:r>
              <a:rPr lang="es-ES" sz="1000"/>
              <a:t> creemos fielmente en esta filosofía y será parte integral de la oferta académica.  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ES" sz="1000"/>
              <a:t>En las próximas partes de esta presentación les daremos unos ejemplos de cómo se hace ciencia de datos en los campos afines a LA-</a:t>
            </a:r>
            <a:r>
              <a:rPr lang="es-ES" sz="1000" err="1"/>
              <a:t>CoNGA</a:t>
            </a:r>
            <a:r>
              <a:rPr lang="es-ES" sz="1000"/>
              <a:t>: los la física médica, </a:t>
            </a:r>
            <a:r>
              <a:rPr lang="es-ES" sz="1000">
                <a:solidFill>
                  <a:schemeClr val="dk1"/>
                </a:solidFill>
              </a:rPr>
              <a:t>sistemas complejos</a:t>
            </a:r>
            <a:r>
              <a:rPr lang="es-ES" sz="1000"/>
              <a:t> y la física de altas energías.</a:t>
            </a:r>
            <a:endParaRPr sz="1000"/>
          </a:p>
        </p:txBody>
      </p:sp>
      <p:sp>
        <p:nvSpPr>
          <p:cNvPr id="407" name="Google Shape;407;g824bd5b1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7801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d7fbede1f_1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823" name="Google Shape;823;g8d7fbede1f_1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4832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218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389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554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98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827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691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cd1b8eec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pausa con los socios -&gt; 8 universidad en Latam y 3 en Europa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Pero es un consorcio que va más allá de las universidades -&gt; Seguir el video, y hablar de nuestros partners/aliados</a:t>
            </a:r>
            <a:endParaRPr sz="1200" b="1"/>
          </a:p>
        </p:txBody>
      </p:sp>
      <p:sp>
        <p:nvSpPr>
          <p:cNvPr id="209" name="Google Shape;209;g8acd1b8ee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6209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91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leer texto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Se abre la sesión de preguntas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6563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C9C1-B769-0A40-BB68-2FF35E30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2376A-9F06-394D-BD7E-0B70D3B9D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A38F3-729A-8549-B971-E486D79F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D472-03F3-834F-A612-89EC8945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BE2D5-EFF9-F147-A400-E604A9EC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763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712F-14E9-E949-99C5-4E95B5E1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0D41B-92DB-E449-8A5F-DEED1956F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1B95D-4089-D342-B9FA-B55F35D9B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ED6C1-1BE6-DD4B-A265-1BA982B1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246A-9414-0E4A-80C6-54C30FF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866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0B38B-4347-374C-AA97-32B9FE4A0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4545C-35BB-5E46-B608-3FF37C817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29980-19E0-7D42-BBA4-77D63D76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B4ED-D5E9-B54F-BD69-F5089DE8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474B-48FC-5B42-8702-582B24A9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17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_1">
  <p:cSld name="Diapositiva de título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4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78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" name="Google Shape;38;p15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 descr="Imagen que contiene reloj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15" descr="Imagen que contiene objeto,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5" name="Google Shape;45;p15" descr="Imagen que contiene señal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132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" name="Google Shape;48;p16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2" name="Google Shape;52;p16" descr="Imagen que contiene señal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576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1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Imagen que contiene dibujo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 descr="Imagen que contiene dibujo  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 descr="Imagen que contiene dibujo  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 descr="Imagen que contiene dibujo  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8" descr="Imagen que contiene alimentos, plato  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57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C37F-5A84-404F-A63A-72C8B8A8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64CE7-15E8-6940-B887-E80FE12A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D8D75-25ED-8940-8F16-411F7505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43E47-4AC2-4E44-A635-26895217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94B73-3421-C545-847B-57AA58C5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461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9138-4C16-5847-8D35-2A0DE7C7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72814-65DF-0D49-84E5-C563C0C2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63B2F-ED1B-C449-94EE-AB3E6050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345AF-EDAB-8747-87F8-A40D65B9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DC33-05B8-7E49-8F21-2078D315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822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B7F6-3C64-A24C-A0F2-270AD63E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E588-2691-4A4A-98EE-3EE8B1876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660C8-D323-854F-8960-15D10A34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CDC69-619A-084C-97D6-43F771C4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D8041-2F83-9644-8DCB-1882D3C8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1FD12-46D8-F143-B02A-6967B1D4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826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FF36-8E4A-E64A-8D96-4AC809A8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85B62-5518-C942-97E4-C85B5B2DC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8E38B-6283-3046-B23B-2B46D4779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D6EE9-51D3-CB49-B980-17CF8E97B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68B25-D255-9C44-BED6-22517D34D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52092-23DA-624A-9398-9D27787F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CC0A3-99A6-1644-9892-D57329CD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BE43D-6CD6-BB4F-8978-88662E9F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10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0B80-92CD-9143-B493-FE200113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5BC9B-2962-7C4B-93F7-9C079BB5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CD05C-740A-4B48-9137-45D2C959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C156F-5374-1847-AAD7-1F70D711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01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4A91D-49EC-E845-B1EB-2942A74C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FD94B-0926-BB40-8FF5-D369103B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7A31-1B5B-E24D-815F-468053C7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190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22C4-4E7E-0247-B026-8C3B6A30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1387-7B8F-3440-99F9-BB3F3C71A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8C758-98F0-D040-B5FA-D8BAB8D1D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E5D70-4BFD-5B4B-8016-C6B9E12E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AC9A8-3F9B-2747-B8DF-EEF98C77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D633-BAB7-8C44-B42E-F0E3F632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668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9C61-A594-7D4C-BE3F-702CA636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F1CB5-B18D-8649-89FD-4AB0CA64C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9B419-F58A-2842-8360-C38A6B4DA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74D90-AA84-7C4B-ACBB-7078D7EA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C8EFD-54F6-C149-9501-355FA4DA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FE43D-EED9-EA4C-A696-6C51B4C2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047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C3C20-988E-C240-832E-B96C84DE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17AF9-DD44-2146-B18A-3DD88B746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036D7-EE43-1E4C-9892-6CF3C5A14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B49B1-B02A-E24F-86E9-6C47FF9DCCAF}" type="datetimeFigureOut">
              <a:rPr lang="es-ES_tradnl" smtClean="0"/>
              <a:t>2/12/20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298E-F2E6-0C4D-A88E-8AC9DC760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82674-7F03-AE40-ADDD-0AC232253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617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hyperlink" Target="https://pyday.cl/index.html" TargetMode="Externa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ogs.cornell.edu/info2040/2011/09/26/scientific-collaboration-throughout-history-knowledge-networks-with-weak-local-bridges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www.irit.fr/netscity/prod/intr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hyperlink" Target="https://www.oxfordinsights.com/ai-readiness2019" TargetMode="Externa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conga.redclara.net/wp-content/uploads/2020/07/preguntas-frecuentes-LACoNGA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conga.redclara.net/wp-content/uploads/2020/07/preguntas-frecuentes-LACoNGA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zenodo.org/record/3332808" TargetMode="External"/><Relationship Id="rId5" Type="http://schemas.openxmlformats.org/officeDocument/2006/relationships/hyperlink" Target="https://the-turing-way.netlify.com/" TargetMode="External"/><Relationship Id="rId4" Type="http://schemas.openxmlformats.org/officeDocument/2006/relationships/hyperlink" Target="http://www.scriberia.co.uk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7.jpeg"/><Relationship Id="rId7" Type="http://schemas.openxmlformats.org/officeDocument/2006/relationships/hyperlink" Target="https://www.flickr.com/photos/31984543@N00/21901642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lickr.com/people/31984543@N00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3.jp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zenodo.org/record/3332808" TargetMode="External"/><Relationship Id="rId11" Type="http://schemas.openxmlformats.org/officeDocument/2006/relationships/image" Target="../media/image68.jpeg"/><Relationship Id="rId5" Type="http://schemas.openxmlformats.org/officeDocument/2006/relationships/hyperlink" Target="https://the-turing-way.netlify.com/" TargetMode="Externa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hyperlink" Target="http://www.scriberia.co.uk/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sQi0cyCEyvg" TargetMode="Externa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333497" y="2194116"/>
            <a:ext cx="7884075" cy="123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1800" dirty="0"/>
              <a:t>Camila Rangel Smith (Ella/</a:t>
            </a:r>
            <a:r>
              <a:rPr lang="es-ES" sz="1800" dirty="0" err="1"/>
              <a:t>She</a:t>
            </a:r>
            <a:r>
              <a:rPr lang="es-ES" sz="1800" dirty="0"/>
              <a:t>/</a:t>
            </a:r>
            <a:r>
              <a:rPr lang="es-ES" sz="1800" dirty="0" err="1"/>
              <a:t>Her</a:t>
            </a:r>
            <a:r>
              <a:rPr lang="es-ES" sz="1800" dirty="0"/>
              <a:t>)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sz="18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2000" i="1" dirty="0"/>
              <a:t>En representación de LA-</a:t>
            </a:r>
            <a:r>
              <a:rPr lang="es-ES" sz="2000" i="1" dirty="0" err="1"/>
              <a:t>CoNGA</a:t>
            </a:r>
            <a:r>
              <a:rPr lang="es-ES" sz="2000" i="1" dirty="0"/>
              <a:t> </a:t>
            </a:r>
            <a:r>
              <a:rPr lang="es-ES" sz="2000" i="1" dirty="0" err="1"/>
              <a:t>phyisics</a:t>
            </a:r>
            <a:r>
              <a:rPr lang="es-ES" sz="2000" i="1" dirty="0"/>
              <a:t> </a:t>
            </a:r>
            <a:endParaRPr sz="2000" i="1" dirty="0"/>
          </a:p>
        </p:txBody>
      </p:sp>
      <p:sp>
        <p:nvSpPr>
          <p:cNvPr id="194" name="Google Shape;194;g8205a0f678_3_1"/>
          <p:cNvSpPr txBox="1">
            <a:spLocks noGrp="1"/>
          </p:cNvSpPr>
          <p:nvPr>
            <p:ph type="body" idx="2"/>
          </p:nvPr>
        </p:nvSpPr>
        <p:spPr>
          <a:xfrm>
            <a:off x="252252" y="378825"/>
            <a:ext cx="10226566" cy="15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/>
            <a:r>
              <a:rPr lang="en-US" b="1" dirty="0"/>
              <a:t>LA-</a:t>
            </a:r>
            <a:r>
              <a:rPr lang="en-US" b="1" dirty="0" err="1"/>
              <a:t>CoNGA</a:t>
            </a:r>
            <a:r>
              <a:rPr lang="en-US" b="1" dirty="0"/>
              <a:t> </a:t>
            </a:r>
            <a:r>
              <a:rPr lang="en-US" sz="3200" b="1" dirty="0"/>
              <a:t>physics</a:t>
            </a:r>
            <a:r>
              <a:rPr lang="en-US" b="1" dirty="0"/>
              <a:t>: </a:t>
            </a:r>
          </a:p>
          <a:p>
            <a:pPr marL="0" indent="0" algn="ctr"/>
            <a:r>
              <a:rPr lang="en-GB" b="1" dirty="0"/>
              <a:t>Un </a:t>
            </a:r>
            <a:r>
              <a:rPr lang="es-ES_tradnl" b="1" dirty="0"/>
              <a:t>caso</a:t>
            </a:r>
            <a:r>
              <a:rPr lang="en-GB" b="1" dirty="0"/>
              <a:t> de </a:t>
            </a:r>
            <a:r>
              <a:rPr lang="es-ES_tradnl" b="1" dirty="0"/>
              <a:t>estudio</a:t>
            </a:r>
            <a:r>
              <a:rPr lang="en-GB" b="1" dirty="0"/>
              <a:t> para la </a:t>
            </a:r>
            <a:r>
              <a:rPr lang="en-GB" b="1" dirty="0" err="1"/>
              <a:t>colaboración</a:t>
            </a:r>
            <a:r>
              <a:rPr lang="en-GB" b="1" dirty="0"/>
              <a:t> </a:t>
            </a:r>
            <a:r>
              <a:rPr lang="en-GB" b="1" dirty="0" err="1"/>
              <a:t>en</a:t>
            </a:r>
            <a:r>
              <a:rPr lang="en-GB" b="1" dirty="0"/>
              <a:t> </a:t>
            </a:r>
            <a:r>
              <a:rPr lang="en-GB" b="1" dirty="0" err="1"/>
              <a:t>educación</a:t>
            </a:r>
            <a:r>
              <a:rPr lang="en-GB" b="1" dirty="0"/>
              <a:t> </a:t>
            </a:r>
            <a:r>
              <a:rPr lang="en-GB" b="1" dirty="0" err="1"/>
              <a:t>científica</a:t>
            </a:r>
            <a:r>
              <a:rPr lang="en-GB" b="1" dirty="0"/>
              <a:t> </a:t>
            </a:r>
            <a:r>
              <a:rPr lang="en-GB" b="1" dirty="0" err="1"/>
              <a:t>abierta</a:t>
            </a:r>
            <a:r>
              <a:rPr lang="en-GB" b="1" dirty="0"/>
              <a:t> entre América Latina y Europa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771820" y="3688115"/>
            <a:ext cx="375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solidFill>
                  <a:schemeClr val="bg1"/>
                </a:solidFill>
                <a:latin typeface="Montserrat" panose="020B0604020202020204" charset="0"/>
              </a:rPr>
              <a:t>5 de Diciembre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8653B-977F-A54F-90EC-364895BA9DEA}"/>
              </a:ext>
            </a:extLst>
          </p:cNvPr>
          <p:cNvSpPr txBox="1"/>
          <p:nvPr/>
        </p:nvSpPr>
        <p:spPr>
          <a:xfrm>
            <a:off x="10354560" y="441139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 @CamilaRangelS</a:t>
            </a:r>
          </a:p>
          <a:p>
            <a:r>
              <a:rPr lang="en-GB">
                <a:solidFill>
                  <a:schemeClr val="bg1"/>
                </a:solidFill>
              </a:rPr>
              <a:t> @crangelsmith</a:t>
            </a:r>
          </a:p>
        </p:txBody>
      </p:sp>
      <p:pic>
        <p:nvPicPr>
          <p:cNvPr id="4098" name="Picture 2" descr="Twitter Tests Emoji Reactions to Tweets [Updated] - MacRumors">
            <a:extLst>
              <a:ext uri="{FF2B5EF4-FFF2-40B4-BE49-F238E27FC236}">
                <a16:creationId xmlns:a16="http://schemas.microsoft.com/office/drawing/2014/main" id="{581ABEC4-020E-E848-BD4A-1030521A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32" y="4496850"/>
            <a:ext cx="197028" cy="1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- Discord Emoji">
            <a:extLst>
              <a:ext uri="{FF2B5EF4-FFF2-40B4-BE49-F238E27FC236}">
                <a16:creationId xmlns:a16="http://schemas.microsoft.com/office/drawing/2014/main" id="{C497D6AF-7440-5D4F-919E-950D6FEBE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313" y="4779338"/>
            <a:ext cx="201467" cy="1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hlinkClick r:id="rId5"/>
            <a:extLst>
              <a:ext uri="{FF2B5EF4-FFF2-40B4-BE49-F238E27FC236}">
                <a16:creationId xmlns:a16="http://schemas.microsoft.com/office/drawing/2014/main" id="{FCF4AA0B-1D99-DF49-87B9-352B20E7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5" y="2494080"/>
            <a:ext cx="1290198" cy="13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BD2F0-38CF-1543-A9AB-97F97E077EB3}"/>
              </a:ext>
            </a:extLst>
          </p:cNvPr>
          <p:cNvSpPr txBox="1"/>
          <p:nvPr/>
        </p:nvSpPr>
        <p:spPr>
          <a:xfrm>
            <a:off x="199245" y="3888170"/>
            <a:ext cx="174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accent5"/>
                </a:solidFill>
              </a:rPr>
              <a:t>PyDayChile</a:t>
            </a:r>
            <a:r>
              <a:rPr lang="es-ES_tradnl" dirty="0">
                <a:solidFill>
                  <a:schemeClr val="accent5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0205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Colaboración científica</a:t>
            </a:r>
            <a:endParaRPr/>
          </a:p>
        </p:txBody>
      </p:sp>
      <p:pic>
        <p:nvPicPr>
          <p:cNvPr id="258" name="Google Shape;2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075" y="764675"/>
            <a:ext cx="7872525" cy="473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"/>
          <p:cNvSpPr txBox="1">
            <a:spLocks noGrp="1"/>
          </p:cNvSpPr>
          <p:nvPr>
            <p:ph type="body" idx="1"/>
          </p:nvPr>
        </p:nvSpPr>
        <p:spPr>
          <a:xfrm>
            <a:off x="365476" y="743475"/>
            <a:ext cx="6600000" cy="2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/>
              <a:t>La producción de conocimiento es: 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Colaborativa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Transdisciplinar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Global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De libre acceso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Centrada en grandes volúmenes de datos</a:t>
            </a:r>
            <a:endParaRPr/>
          </a:p>
        </p:txBody>
      </p:sp>
      <p:sp>
        <p:nvSpPr>
          <p:cNvPr id="260" name="Google Shape;260;p2"/>
          <p:cNvSpPr txBox="1"/>
          <p:nvPr/>
        </p:nvSpPr>
        <p:spPr>
          <a:xfrm rot="-5400000">
            <a:off x="9759900" y="2527275"/>
            <a:ext cx="42159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https://www.irit.fr/netscity/prod/intro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476" y="3130312"/>
            <a:ext cx="5150326" cy="31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"/>
          <p:cNvSpPr txBox="1"/>
          <p:nvPr/>
        </p:nvSpPr>
        <p:spPr>
          <a:xfrm>
            <a:off x="0" y="6093325"/>
            <a:ext cx="12057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https://blogs.cornell.edu/info2040/2011/09/26/scientific-collaboration-throughout-history-knowledge-networks-with-weak-local-bridges</a:t>
            </a:r>
            <a:r>
              <a:rPr lang="es-E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31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"/>
          <p:cNvSpPr txBox="1">
            <a:spLocks noGrp="1"/>
          </p:cNvSpPr>
          <p:nvPr>
            <p:ph type="title"/>
          </p:nvPr>
        </p:nvSpPr>
        <p:spPr>
          <a:xfrm>
            <a:off x="833851" y="154775"/>
            <a:ext cx="11358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Sociedad del conocimiento</a:t>
            </a:r>
            <a:endParaRPr/>
          </a:p>
        </p:txBody>
      </p:sp>
      <p:sp>
        <p:nvSpPr>
          <p:cNvPr id="268" name="Google Shape;268;p3"/>
          <p:cNvSpPr txBox="1">
            <a:spLocks noGrp="1"/>
          </p:cNvSpPr>
          <p:nvPr>
            <p:ph type="body" idx="1"/>
          </p:nvPr>
        </p:nvSpPr>
        <p:spPr>
          <a:xfrm>
            <a:off x="1" y="862000"/>
            <a:ext cx="6958500" cy="29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De la sociedad industrial a la informacional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centrada en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El conocimiento es insumo y producto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Producción temprana de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global interrelacionada</a:t>
            </a:r>
            <a:endParaRPr sz="2400"/>
          </a:p>
        </p:txBody>
      </p:sp>
      <p:pic>
        <p:nvPicPr>
          <p:cNvPr id="269" name="Google Shape;2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1275"/>
            <a:ext cx="6096001" cy="332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3742023"/>
            <a:ext cx="68580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"/>
          <p:cNvSpPr txBox="1"/>
          <p:nvPr/>
        </p:nvSpPr>
        <p:spPr>
          <a:xfrm>
            <a:off x="90000" y="6068925"/>
            <a:ext cx="97875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https://www.oxfordinsights.com/ai-readiness2019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0" y="774123"/>
            <a:ext cx="6858000" cy="248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3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89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¿Qué queremos hacer?</a:t>
            </a:r>
            <a:endParaRPr/>
          </a:p>
        </p:txBody>
      </p:sp>
      <p:pic>
        <p:nvPicPr>
          <p:cNvPr id="278" name="Google Shape;278;p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39" y="1574903"/>
            <a:ext cx="7238946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9286" y="1064246"/>
            <a:ext cx="40279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b="1">
                <a:latin typeface="Montserrat" panose="020B0604020202020204" charset="0"/>
              </a:rPr>
              <a:t>LA-</a:t>
            </a:r>
            <a:r>
              <a:rPr lang="es-EC" sz="1800" b="1" err="1">
                <a:latin typeface="Montserrat" panose="020B0604020202020204" charset="0"/>
              </a:rPr>
              <a:t>CoNGA</a:t>
            </a:r>
            <a:r>
              <a:rPr lang="es-EC" sz="1800" b="1">
                <a:latin typeface="Montserrat" panose="020B0604020202020204" charset="0"/>
              </a:rPr>
              <a:t> </a:t>
            </a:r>
            <a:r>
              <a:rPr lang="es-EC" sz="1800" b="1" err="1">
                <a:latin typeface="Montserrat" panose="020B0604020202020204" charset="0"/>
              </a:rPr>
              <a:t>physics</a:t>
            </a:r>
            <a:r>
              <a:rPr lang="es-EC" sz="1800" b="1">
                <a:latin typeface="Montserrat" panose="020B0604020202020204" charset="0"/>
              </a:rPr>
              <a:t> </a:t>
            </a:r>
            <a:r>
              <a:rPr lang="es-EC" sz="1800">
                <a:latin typeface="Montserrat" panose="020B0604020202020204" charset="0"/>
              </a:rPr>
              <a:t>quiere desarrollar un programa de especialización en Física avanzada </a:t>
            </a:r>
          </a:p>
          <a:p>
            <a:endParaRPr lang="es-EC" sz="180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>
                <a:latin typeface="Montserrat" panose="020B0604020202020204" charset="0"/>
              </a:rPr>
              <a:t>Este programa se insertará como especialización en las maestrías de Física de los socios de LA (8 universidades)</a:t>
            </a:r>
          </a:p>
          <a:p>
            <a:endParaRPr lang="es-EC" sz="180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>
                <a:latin typeface="Montserrat" panose="020B0604020202020204" charset="0"/>
              </a:rPr>
              <a:t>Cumplirá con los protocolos de </a:t>
            </a:r>
            <a:r>
              <a:rPr lang="es-EC" sz="1800" err="1">
                <a:latin typeface="Montserrat" panose="020B0604020202020204" charset="0"/>
              </a:rPr>
              <a:t>Bologna</a:t>
            </a:r>
            <a:r>
              <a:rPr lang="es-EC" sz="1800">
                <a:latin typeface="Montserrat" panose="020B0604020202020204" charset="0"/>
              </a:rPr>
              <a:t> (60 ECTS)</a:t>
            </a:r>
          </a:p>
          <a:p>
            <a:endParaRPr lang="es-EC" sz="180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>
                <a:latin typeface="Montserrat" panose="020B0604020202020204" charset="0"/>
              </a:rPr>
              <a:t>Se basa sobre tres pilares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>
                <a:latin typeface="Montserrat" panose="020B0604020202020204" charset="0"/>
              </a:rPr>
              <a:t>Ciencia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>
                <a:latin typeface="Montserrat" panose="020B0604020202020204" charset="0"/>
              </a:rPr>
              <a:t>Datos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>
                <a:latin typeface="Montserrat" panose="020B0604020202020204" charset="0"/>
              </a:rPr>
              <a:t>Instrumentación</a:t>
            </a:r>
          </a:p>
        </p:txBody>
      </p:sp>
    </p:spTree>
    <p:extLst>
      <p:ext uri="{BB962C8B-B14F-4D97-AF65-F5344CB8AC3E}">
        <p14:creationId xmlns:p14="http://schemas.microsoft.com/office/powerpoint/2010/main" val="384309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LA-</a:t>
            </a:r>
            <a:r>
              <a:rPr lang="es-ES" sz="280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CoNGA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s-ES" sz="280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physics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:                            Física de Altas Energías</a:t>
            </a:r>
            <a:endParaRPr sz="2800" b="0" i="0" u="none" strike="noStrike" cap="none">
              <a:solidFill>
                <a:srgbClr val="000000"/>
              </a:solidFill>
              <a:latin typeface="Montserrat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2948" y="988824"/>
            <a:ext cx="5502454" cy="367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600" y="988826"/>
            <a:ext cx="5355298" cy="30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1102675" y="1021550"/>
            <a:ext cx="45978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Responder preguntas fundamentales del universo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6727150" y="1585925"/>
            <a:ext cx="27288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Grandes colaboraciones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4000" y="3429000"/>
            <a:ext cx="4597701" cy="30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5742500" y="3570175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Transferencia tecnológica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6" name="Google Shape;29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700" y="2971800"/>
            <a:ext cx="2532290" cy="30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50" y="4000000"/>
            <a:ext cx="2236900" cy="2114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74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cd1b8eec_1_16"/>
          <p:cNvSpPr txBox="1"/>
          <p:nvPr/>
        </p:nvSpPr>
        <p:spPr>
          <a:xfrm>
            <a:off x="532738" y="6047450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Transferencia tecnológica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8acd1b8eec_1_1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Física de sistemas complejos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8acd1b8eec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675" y="1243200"/>
            <a:ext cx="7224174" cy="50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8acd1b8eec_1_16"/>
          <p:cNvSpPr txBox="1"/>
          <p:nvPr/>
        </p:nvSpPr>
        <p:spPr>
          <a:xfrm>
            <a:off x="5077650" y="730050"/>
            <a:ext cx="7038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Ubicuidad de los modelos estudiados</a:t>
            </a:r>
            <a:endParaRPr sz="2400" b="1" i="0" u="none" strike="noStrike" cap="none"/>
          </a:p>
        </p:txBody>
      </p:sp>
      <p:sp>
        <p:nvSpPr>
          <p:cNvPr id="306" name="Google Shape;306;g8acd1b8eec_1_16"/>
          <p:cNvSpPr txBox="1"/>
          <p:nvPr/>
        </p:nvSpPr>
        <p:spPr>
          <a:xfrm>
            <a:off x="126900" y="735475"/>
            <a:ext cx="43107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Estudio y clasificación de los estados de la materia</a:t>
            </a:r>
            <a:endParaRPr sz="2400" b="1" i="0" u="none" strike="noStrike" cap="none"/>
          </a:p>
        </p:txBody>
      </p:sp>
      <p:pic>
        <p:nvPicPr>
          <p:cNvPr id="307" name="Google Shape;307;g8acd1b8eec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731" y="2693912"/>
            <a:ext cx="3257844" cy="15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8acd1b8eec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0600" y="1368425"/>
            <a:ext cx="3109150" cy="18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8acd1b8eec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4471876"/>
            <a:ext cx="3109149" cy="18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8acd1b8eec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1552" y="4295999"/>
            <a:ext cx="1378225" cy="21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8acd1b8eec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88075"/>
            <a:ext cx="3109150" cy="947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06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¿Cómo lo vamos a hacer?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9282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1138639" y="723783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1436825" y="4361329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1" name="Google Shape;261;p34"/>
          <p:cNvSpPr/>
          <p:nvPr/>
        </p:nvSpPr>
        <p:spPr>
          <a:xfrm>
            <a:off x="1590879" y="4524730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2" name="Google Shape;262;p34"/>
          <p:cNvSpPr/>
          <p:nvPr/>
        </p:nvSpPr>
        <p:spPr>
          <a:xfrm>
            <a:off x="1436825" y="2733905"/>
            <a:ext cx="198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3" name="Google Shape;263;p34"/>
          <p:cNvSpPr/>
          <p:nvPr/>
        </p:nvSpPr>
        <p:spPr>
          <a:xfrm>
            <a:off x="1604768" y="2871951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4" name="Google Shape;264;p34"/>
          <p:cNvSpPr/>
          <p:nvPr/>
        </p:nvSpPr>
        <p:spPr>
          <a:xfrm>
            <a:off x="1436825" y="1213002"/>
            <a:ext cx="198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5" name="Google Shape;265;p34"/>
          <p:cNvSpPr/>
          <p:nvPr/>
        </p:nvSpPr>
        <p:spPr>
          <a:xfrm>
            <a:off x="1588775" y="1362755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6" name="Google Shape;266;p34"/>
          <p:cNvSpPr/>
          <p:nvPr/>
        </p:nvSpPr>
        <p:spPr>
          <a:xfrm>
            <a:off x="7668950" y="3165130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EU</a:t>
            </a:r>
            <a:endParaRPr sz="1200" b="1"/>
          </a:p>
        </p:txBody>
      </p:sp>
      <p:sp>
        <p:nvSpPr>
          <p:cNvPr id="267" name="Google Shape;267;p34"/>
          <p:cNvSpPr/>
          <p:nvPr/>
        </p:nvSpPr>
        <p:spPr>
          <a:xfrm>
            <a:off x="1741100" y="3031905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Instrumentación &amp; Detectores</a:t>
            </a:r>
            <a:endParaRPr sz="1200" b="1"/>
          </a:p>
        </p:txBody>
      </p:sp>
      <p:sp>
        <p:nvSpPr>
          <p:cNvPr id="268" name="Google Shape;268;p34"/>
          <p:cNvSpPr/>
          <p:nvPr/>
        </p:nvSpPr>
        <p:spPr>
          <a:xfrm>
            <a:off x="1741175" y="4700055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Ciencia de Datos</a:t>
            </a:r>
            <a:endParaRPr sz="1200" b="1"/>
          </a:p>
        </p:txBody>
      </p:sp>
      <p:sp>
        <p:nvSpPr>
          <p:cNvPr id="269" name="Google Shape;269;p34"/>
          <p:cNvSpPr/>
          <p:nvPr/>
        </p:nvSpPr>
        <p:spPr>
          <a:xfrm>
            <a:off x="1741175" y="1497080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Teoría: 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Altas Energías &amp;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Sistemas Complejos</a:t>
            </a:r>
            <a:endParaRPr sz="1200" b="1"/>
          </a:p>
        </p:txBody>
      </p:sp>
      <p:sp>
        <p:nvSpPr>
          <p:cNvPr id="270" name="Google Shape;270;p34"/>
          <p:cNvSpPr/>
          <p:nvPr/>
        </p:nvSpPr>
        <p:spPr>
          <a:xfrm>
            <a:off x="7670990" y="382910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industria LA</a:t>
            </a:r>
            <a:endParaRPr sz="1200" b="1"/>
          </a:p>
        </p:txBody>
      </p:sp>
      <p:cxnSp>
        <p:nvCxnSpPr>
          <p:cNvPr id="271" name="Google Shape;271;p34"/>
          <p:cNvCxnSpPr>
            <a:stCxn id="269" idx="3"/>
            <a:endCxn id="272" idx="0"/>
          </p:cNvCxnSpPr>
          <p:nvPr/>
        </p:nvCxnSpPr>
        <p:spPr>
          <a:xfrm>
            <a:off x="3940475" y="1883480"/>
            <a:ext cx="733500" cy="13866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4"/>
          <p:cNvCxnSpPr>
            <a:stCxn id="268" idx="3"/>
            <a:endCxn id="272" idx="4"/>
          </p:cNvCxnSpPr>
          <p:nvPr/>
        </p:nvCxnSpPr>
        <p:spPr>
          <a:xfrm rot="10800000" flipH="1">
            <a:off x="3940475" y="3431355"/>
            <a:ext cx="733500" cy="16551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4"/>
          <p:cNvCxnSpPr>
            <a:stCxn id="275" idx="7"/>
          </p:cNvCxnSpPr>
          <p:nvPr/>
        </p:nvCxnSpPr>
        <p:spPr>
          <a:xfrm rot="-5400000">
            <a:off x="7051336" y="2675656"/>
            <a:ext cx="601200" cy="634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4"/>
          <p:cNvCxnSpPr>
            <a:stCxn id="275" idx="6"/>
            <a:endCxn id="266" idx="1"/>
          </p:cNvCxnSpPr>
          <p:nvPr/>
        </p:nvCxnSpPr>
        <p:spPr>
          <a:xfrm>
            <a:off x="7056100" y="3350313"/>
            <a:ext cx="612900" cy="6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4"/>
          <p:cNvCxnSpPr>
            <a:stCxn id="275" idx="5"/>
            <a:endCxn id="270" idx="1"/>
          </p:cNvCxnSpPr>
          <p:nvPr/>
        </p:nvCxnSpPr>
        <p:spPr>
          <a:xfrm rot="-5400000" flipH="1">
            <a:off x="7049236" y="3392871"/>
            <a:ext cx="607500" cy="6363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4"/>
          <p:cNvSpPr/>
          <p:nvPr/>
        </p:nvSpPr>
        <p:spPr>
          <a:xfrm>
            <a:off x="4913147" y="22299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 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Sistemas Complejos</a:t>
            </a:r>
            <a:endParaRPr sz="1000" b="1"/>
          </a:p>
        </p:txBody>
      </p:sp>
      <p:sp>
        <p:nvSpPr>
          <p:cNvPr id="279" name="Google Shape;279;p34"/>
          <p:cNvSpPr/>
          <p:nvPr/>
        </p:nvSpPr>
        <p:spPr>
          <a:xfrm>
            <a:off x="4913147" y="13914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Altas Energías</a:t>
            </a:r>
            <a:endParaRPr sz="1000" b="1"/>
          </a:p>
        </p:txBody>
      </p:sp>
      <p:sp>
        <p:nvSpPr>
          <p:cNvPr id="280" name="Google Shape;280;p34"/>
          <p:cNvSpPr/>
          <p:nvPr/>
        </p:nvSpPr>
        <p:spPr>
          <a:xfrm>
            <a:off x="4913147" y="30694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de Datos avanzada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ML / AI</a:t>
            </a:r>
            <a:endParaRPr sz="1000" b="1"/>
          </a:p>
        </p:txBody>
      </p:sp>
      <p:sp>
        <p:nvSpPr>
          <p:cNvPr id="281" name="Google Shape;281;p34"/>
          <p:cNvSpPr/>
          <p:nvPr/>
        </p:nvSpPr>
        <p:spPr>
          <a:xfrm>
            <a:off x="4926497" y="4784451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/>
              <a:t>....</a:t>
            </a:r>
            <a:endParaRPr sz="1900" b="1"/>
          </a:p>
        </p:txBody>
      </p:sp>
      <p:cxnSp>
        <p:nvCxnSpPr>
          <p:cNvPr id="282" name="Google Shape;282;p34"/>
          <p:cNvCxnSpPr>
            <a:stCxn id="278" idx="3"/>
            <a:endCxn id="275" idx="2"/>
          </p:cNvCxnSpPr>
          <p:nvPr/>
        </p:nvCxnSpPr>
        <p:spPr>
          <a:xfrm>
            <a:off x="6399347" y="2525876"/>
            <a:ext cx="511500" cy="824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4"/>
          <p:cNvCxnSpPr>
            <a:stCxn id="280" idx="3"/>
            <a:endCxn id="275" idx="2"/>
          </p:cNvCxnSpPr>
          <p:nvPr/>
        </p:nvCxnSpPr>
        <p:spPr>
          <a:xfrm rot="10800000" flipH="1">
            <a:off x="6399347" y="3350426"/>
            <a:ext cx="511500" cy="150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34"/>
          <p:cNvSpPr/>
          <p:nvPr/>
        </p:nvSpPr>
        <p:spPr>
          <a:xfrm>
            <a:off x="6910900" y="3269763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34"/>
          <p:cNvCxnSpPr>
            <a:stCxn id="281" idx="3"/>
            <a:endCxn id="275" idx="4"/>
          </p:cNvCxnSpPr>
          <p:nvPr/>
        </p:nvCxnSpPr>
        <p:spPr>
          <a:xfrm rot="10800000" flipH="1">
            <a:off x="6412697" y="3431001"/>
            <a:ext cx="570900" cy="16494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34"/>
          <p:cNvSpPr/>
          <p:nvPr/>
        </p:nvSpPr>
        <p:spPr>
          <a:xfrm>
            <a:off x="4601324" y="3270138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34"/>
          <p:cNvCxnSpPr>
            <a:stCxn id="267" idx="3"/>
            <a:endCxn id="272" idx="2"/>
          </p:cNvCxnSpPr>
          <p:nvPr/>
        </p:nvCxnSpPr>
        <p:spPr>
          <a:xfrm rot="10800000" flipH="1">
            <a:off x="3940400" y="3350805"/>
            <a:ext cx="660900" cy="67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4"/>
          <p:cNvCxnSpPr>
            <a:endCxn id="279" idx="1"/>
          </p:cNvCxnSpPr>
          <p:nvPr/>
        </p:nvCxnSpPr>
        <p:spPr>
          <a:xfrm rot="-5400000">
            <a:off x="3985847" y="2379826"/>
            <a:ext cx="1619700" cy="2349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>
            <a:stCxn id="272" idx="4"/>
            <a:endCxn id="281" idx="1"/>
          </p:cNvCxnSpPr>
          <p:nvPr/>
        </p:nvCxnSpPr>
        <p:spPr>
          <a:xfrm rot="-5400000" flipH="1">
            <a:off x="3975674" y="4129488"/>
            <a:ext cx="1649100" cy="2526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 rot="10800000">
            <a:off x="2813625" y="2260607"/>
            <a:ext cx="4500" cy="360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rot="10800000">
            <a:off x="2817956" y="2677915"/>
            <a:ext cx="4500" cy="360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rot="10800000">
            <a:off x="2827150" y="3797021"/>
            <a:ext cx="0" cy="363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rot="10800000">
            <a:off x="2822675" y="4181671"/>
            <a:ext cx="300" cy="5307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34"/>
          <p:cNvSpPr txBox="1"/>
          <p:nvPr/>
        </p:nvSpPr>
        <p:spPr>
          <a:xfrm>
            <a:off x="8378000" y="2833166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8378000" y="3497111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5258585" y="28650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5225747" y="20260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5212397" y="3704652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7" name="Google Shape;297;p34"/>
          <p:cNvCxnSpPr>
            <a:stCxn id="279" idx="3"/>
            <a:endCxn id="275" idx="0"/>
          </p:cNvCxnSpPr>
          <p:nvPr/>
        </p:nvCxnSpPr>
        <p:spPr>
          <a:xfrm>
            <a:off x="6399347" y="1687426"/>
            <a:ext cx="584100" cy="1582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98" name="Google Shape;298;p34"/>
          <p:cNvGraphicFramePr/>
          <p:nvPr/>
        </p:nvGraphicFramePr>
        <p:xfrm>
          <a:off x="1423050" y="723857"/>
          <a:ext cx="89188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M2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M3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M4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M5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M6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M7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M8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M9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M10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9" name="Google Shape;299;p34"/>
          <p:cNvSpPr/>
          <p:nvPr/>
        </p:nvSpPr>
        <p:spPr>
          <a:xfrm>
            <a:off x="4913150" y="39090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Hackathons &amp;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Ciudadana</a:t>
            </a:r>
            <a:endParaRPr sz="1000" b="1"/>
          </a:p>
        </p:txBody>
      </p:sp>
      <p:cxnSp>
        <p:nvCxnSpPr>
          <p:cNvPr id="300" name="Google Shape;300;p34"/>
          <p:cNvCxnSpPr>
            <a:stCxn id="299" idx="3"/>
            <a:endCxn id="275" idx="4"/>
          </p:cNvCxnSpPr>
          <p:nvPr/>
        </p:nvCxnSpPr>
        <p:spPr>
          <a:xfrm rot="10800000" flipH="1">
            <a:off x="6399350" y="3430976"/>
            <a:ext cx="584100" cy="7740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4"/>
          <p:cNvSpPr txBox="1"/>
          <p:nvPr/>
        </p:nvSpPr>
        <p:spPr>
          <a:xfrm>
            <a:off x="5212397" y="456214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 rot="-5400000">
            <a:off x="8917563" y="3195443"/>
            <a:ext cx="2520600" cy="32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Reporting + network school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 rot="-5400000">
            <a:off x="6572576" y="3195443"/>
            <a:ext cx="1492200" cy="32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Pre-internship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34"/>
          <p:cNvSpPr/>
          <p:nvPr/>
        </p:nvSpPr>
        <p:spPr>
          <a:xfrm rot="10800000">
            <a:off x="3933850" y="724005"/>
            <a:ext cx="761100" cy="3795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5" name="Google Shape;305;p34"/>
          <p:cNvSpPr txBox="1"/>
          <p:nvPr/>
        </p:nvSpPr>
        <p:spPr>
          <a:xfrm>
            <a:off x="4177625" y="737052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306" name="Google Shape;306;p34"/>
          <p:cNvSpPr/>
          <p:nvPr/>
        </p:nvSpPr>
        <p:spPr>
          <a:xfrm rot="10800000">
            <a:off x="6342400" y="733355"/>
            <a:ext cx="761100" cy="3771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aphicFrame>
        <p:nvGraphicFramePr>
          <p:cNvPr id="307" name="Google Shape;307;p34"/>
          <p:cNvGraphicFramePr/>
          <p:nvPr/>
        </p:nvGraphicFramePr>
        <p:xfrm>
          <a:off x="1408000" y="5606130"/>
          <a:ext cx="8918800" cy="548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44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introductorio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perfeccionamiento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inserción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profesional y/o de investigación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Google Shape;308;p34"/>
          <p:cNvSpPr txBox="1"/>
          <p:nvPr/>
        </p:nvSpPr>
        <p:spPr>
          <a:xfrm>
            <a:off x="6616025" y="737052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309" name="Google Shape;309;p34"/>
          <p:cNvSpPr txBox="1"/>
          <p:nvPr/>
        </p:nvSpPr>
        <p:spPr>
          <a:xfrm>
            <a:off x="2512107" y="2400849"/>
            <a:ext cx="6129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2512981" y="3955540"/>
            <a:ext cx="6129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7668950" y="250115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LA</a:t>
            </a:r>
            <a:endParaRPr sz="1200" b="1"/>
          </a:p>
        </p:txBody>
      </p:sp>
      <p:sp>
        <p:nvSpPr>
          <p:cNvPr id="314" name="Google Shape;314;p34"/>
          <p:cNvSpPr txBox="1"/>
          <p:nvPr/>
        </p:nvSpPr>
        <p:spPr>
          <a:xfrm>
            <a:off x="1204350" y="6201063"/>
            <a:ext cx="9783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u="sng">
                <a:solidFill>
                  <a:schemeClr val="hlink"/>
                </a:solidFill>
                <a:hlinkClick r:id="rId3"/>
              </a:rPr>
              <a:t>http://laconga.redclara.net/wp-content/uploads/2020/07/preguntas-frecuentes-LACoNGA.pdf</a:t>
            </a:r>
            <a:endParaRPr sz="1200" b="1"/>
          </a:p>
        </p:txBody>
      </p:sp>
      <p:sp>
        <p:nvSpPr>
          <p:cNvPr id="61" name="Google Shape;322;p7">
            <a:extLst>
              <a:ext uri="{FF2B5EF4-FFF2-40B4-BE49-F238E27FC236}">
                <a16:creationId xmlns:a16="http://schemas.microsoft.com/office/drawing/2014/main" id="{D507A1DC-D795-DB4A-9B31-632C0C01DC33}"/>
              </a:ext>
            </a:extLst>
          </p:cNvPr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   Metodología &amp; Plataforma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18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7" name="Google Shape;847;p65"/>
          <p:cNvGraphicFramePr/>
          <p:nvPr/>
        </p:nvGraphicFramePr>
        <p:xfrm>
          <a:off x="1408000" y="5682330"/>
          <a:ext cx="8918800" cy="548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44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introductorio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perfeccionamiento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inserción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profesional y/o de investigación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8" name="Google Shape;848;p6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sp>
        <p:nvSpPr>
          <p:cNvPr id="849" name="Google Shape;849;p65"/>
          <p:cNvSpPr/>
          <p:nvPr/>
        </p:nvSpPr>
        <p:spPr>
          <a:xfrm>
            <a:off x="1661925" y="1192605"/>
            <a:ext cx="2341800" cy="4400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65"/>
          <p:cNvSpPr/>
          <p:nvPr/>
        </p:nvSpPr>
        <p:spPr>
          <a:xfrm>
            <a:off x="1852775" y="4126230"/>
            <a:ext cx="1987500" cy="109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Mini-proyectos de análisis de datos </a:t>
            </a:r>
            <a:endParaRPr/>
          </a:p>
        </p:txBody>
      </p:sp>
      <p:sp>
        <p:nvSpPr>
          <p:cNvPr id="851" name="Google Shape;851;p65"/>
          <p:cNvSpPr/>
          <p:nvPr/>
        </p:nvSpPr>
        <p:spPr>
          <a:xfrm>
            <a:off x="1865675" y="1885380"/>
            <a:ext cx="1878600" cy="774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Probabilidad y estadística</a:t>
            </a:r>
            <a:endParaRPr/>
          </a:p>
        </p:txBody>
      </p:sp>
      <p:sp>
        <p:nvSpPr>
          <p:cNvPr id="852" name="Google Shape;852;p65"/>
          <p:cNvSpPr/>
          <p:nvPr/>
        </p:nvSpPr>
        <p:spPr>
          <a:xfrm>
            <a:off x="1814225" y="2845905"/>
            <a:ext cx="2026200" cy="109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Ingeniería de software para la investigación científica</a:t>
            </a:r>
            <a:endParaRPr/>
          </a:p>
        </p:txBody>
      </p:sp>
      <p:sp>
        <p:nvSpPr>
          <p:cNvPr id="853" name="Google Shape;853;p65"/>
          <p:cNvSpPr/>
          <p:nvPr/>
        </p:nvSpPr>
        <p:spPr>
          <a:xfrm>
            <a:off x="7668950" y="3393730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EU</a:t>
            </a:r>
            <a:endParaRPr sz="1200" b="1"/>
          </a:p>
        </p:txBody>
      </p:sp>
      <p:sp>
        <p:nvSpPr>
          <p:cNvPr id="854" name="Google Shape;854;p65"/>
          <p:cNvSpPr/>
          <p:nvPr/>
        </p:nvSpPr>
        <p:spPr>
          <a:xfrm>
            <a:off x="7670990" y="405770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industria LA</a:t>
            </a:r>
            <a:endParaRPr sz="1200" b="1"/>
          </a:p>
        </p:txBody>
      </p:sp>
      <p:cxnSp>
        <p:nvCxnSpPr>
          <p:cNvPr id="855" name="Google Shape;855;p65"/>
          <p:cNvCxnSpPr>
            <a:endCxn id="856" idx="0"/>
          </p:cNvCxnSpPr>
          <p:nvPr/>
        </p:nvCxnSpPr>
        <p:spPr>
          <a:xfrm rot="-5400000" flipH="1">
            <a:off x="3615674" y="2440488"/>
            <a:ext cx="1431300" cy="685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65"/>
          <p:cNvCxnSpPr>
            <a:endCxn id="856" idx="4"/>
          </p:cNvCxnSpPr>
          <p:nvPr/>
        </p:nvCxnSpPr>
        <p:spPr>
          <a:xfrm rot="-5400000">
            <a:off x="3583424" y="4078038"/>
            <a:ext cx="1508700" cy="672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" name="Google Shape;858;p65"/>
          <p:cNvCxnSpPr>
            <a:stCxn id="859" idx="7"/>
          </p:cNvCxnSpPr>
          <p:nvPr/>
        </p:nvCxnSpPr>
        <p:spPr>
          <a:xfrm rot="-5400000">
            <a:off x="7051336" y="2904256"/>
            <a:ext cx="601200" cy="634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860;p65"/>
          <p:cNvCxnSpPr>
            <a:stCxn id="859" idx="6"/>
            <a:endCxn id="853" idx="1"/>
          </p:cNvCxnSpPr>
          <p:nvPr/>
        </p:nvCxnSpPr>
        <p:spPr>
          <a:xfrm>
            <a:off x="7056100" y="3578913"/>
            <a:ext cx="612900" cy="6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65"/>
          <p:cNvCxnSpPr>
            <a:stCxn id="859" idx="5"/>
            <a:endCxn id="854" idx="1"/>
          </p:cNvCxnSpPr>
          <p:nvPr/>
        </p:nvCxnSpPr>
        <p:spPr>
          <a:xfrm rot="-5400000" flipH="1">
            <a:off x="7049236" y="3621471"/>
            <a:ext cx="607500" cy="6363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65"/>
          <p:cNvSpPr/>
          <p:nvPr/>
        </p:nvSpPr>
        <p:spPr>
          <a:xfrm>
            <a:off x="4913147" y="24585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 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Sistemas Complejos</a:t>
            </a:r>
            <a:endParaRPr sz="1000" b="1"/>
          </a:p>
        </p:txBody>
      </p:sp>
      <p:sp>
        <p:nvSpPr>
          <p:cNvPr id="863" name="Google Shape;863;p65"/>
          <p:cNvSpPr/>
          <p:nvPr/>
        </p:nvSpPr>
        <p:spPr>
          <a:xfrm>
            <a:off x="4913147" y="16200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Altas Energías</a:t>
            </a:r>
            <a:endParaRPr sz="1000" b="1"/>
          </a:p>
        </p:txBody>
      </p:sp>
      <p:sp>
        <p:nvSpPr>
          <p:cNvPr id="864" name="Google Shape;864;p65"/>
          <p:cNvSpPr/>
          <p:nvPr/>
        </p:nvSpPr>
        <p:spPr>
          <a:xfrm>
            <a:off x="4913147" y="3298076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de Datos avanzada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ML / AI</a:t>
            </a:r>
            <a:endParaRPr sz="1000" b="1"/>
          </a:p>
        </p:txBody>
      </p:sp>
      <p:cxnSp>
        <p:nvCxnSpPr>
          <p:cNvPr id="865" name="Google Shape;865;p65"/>
          <p:cNvCxnSpPr>
            <a:stCxn id="862" idx="3"/>
            <a:endCxn id="859" idx="2"/>
          </p:cNvCxnSpPr>
          <p:nvPr/>
        </p:nvCxnSpPr>
        <p:spPr>
          <a:xfrm>
            <a:off x="6399347" y="2754476"/>
            <a:ext cx="511500" cy="824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65"/>
          <p:cNvCxnSpPr>
            <a:stCxn id="864" idx="3"/>
            <a:endCxn id="859" idx="2"/>
          </p:cNvCxnSpPr>
          <p:nvPr/>
        </p:nvCxnSpPr>
        <p:spPr>
          <a:xfrm rot="10800000" flipH="1">
            <a:off x="6399347" y="3579026"/>
            <a:ext cx="511500" cy="150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65"/>
          <p:cNvSpPr/>
          <p:nvPr/>
        </p:nvSpPr>
        <p:spPr>
          <a:xfrm>
            <a:off x="6910900" y="3498363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65"/>
          <p:cNvCxnSpPr>
            <a:endCxn id="859" idx="4"/>
          </p:cNvCxnSpPr>
          <p:nvPr/>
        </p:nvCxnSpPr>
        <p:spPr>
          <a:xfrm rot="-5400000">
            <a:off x="5873350" y="4198713"/>
            <a:ext cx="1649400" cy="57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65"/>
          <p:cNvSpPr/>
          <p:nvPr/>
        </p:nvSpPr>
        <p:spPr>
          <a:xfrm>
            <a:off x="4601324" y="3498738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8" name="Google Shape;868;p65"/>
          <p:cNvCxnSpPr>
            <a:endCxn id="856" idx="2"/>
          </p:cNvCxnSpPr>
          <p:nvPr/>
        </p:nvCxnSpPr>
        <p:spPr>
          <a:xfrm>
            <a:off x="3988724" y="3560088"/>
            <a:ext cx="612600" cy="19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65"/>
          <p:cNvCxnSpPr>
            <a:endCxn id="863" idx="1"/>
          </p:cNvCxnSpPr>
          <p:nvPr/>
        </p:nvCxnSpPr>
        <p:spPr>
          <a:xfrm rot="-5400000">
            <a:off x="3985847" y="2608426"/>
            <a:ext cx="1619700" cy="2349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65"/>
          <p:cNvCxnSpPr>
            <a:stCxn id="856" idx="4"/>
          </p:cNvCxnSpPr>
          <p:nvPr/>
        </p:nvCxnSpPr>
        <p:spPr>
          <a:xfrm rot="-5400000" flipH="1">
            <a:off x="3975674" y="4358088"/>
            <a:ext cx="1649100" cy="25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65"/>
          <p:cNvSpPr txBox="1"/>
          <p:nvPr/>
        </p:nvSpPr>
        <p:spPr>
          <a:xfrm>
            <a:off x="8378000" y="3061766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p65"/>
          <p:cNvSpPr txBox="1"/>
          <p:nvPr/>
        </p:nvSpPr>
        <p:spPr>
          <a:xfrm>
            <a:off x="8378000" y="3725711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3" name="Google Shape;873;p65"/>
          <p:cNvSpPr txBox="1"/>
          <p:nvPr/>
        </p:nvSpPr>
        <p:spPr>
          <a:xfrm>
            <a:off x="5258585" y="30936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4" name="Google Shape;874;p65"/>
          <p:cNvSpPr txBox="1"/>
          <p:nvPr/>
        </p:nvSpPr>
        <p:spPr>
          <a:xfrm>
            <a:off x="5225747" y="22546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65"/>
          <p:cNvSpPr txBox="1"/>
          <p:nvPr/>
        </p:nvSpPr>
        <p:spPr>
          <a:xfrm>
            <a:off x="5212397" y="3933252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76" name="Google Shape;876;p65"/>
          <p:cNvCxnSpPr>
            <a:stCxn id="863" idx="3"/>
            <a:endCxn id="859" idx="0"/>
          </p:cNvCxnSpPr>
          <p:nvPr/>
        </p:nvCxnSpPr>
        <p:spPr>
          <a:xfrm>
            <a:off x="6399347" y="1916026"/>
            <a:ext cx="584100" cy="1582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65"/>
          <p:cNvSpPr/>
          <p:nvPr/>
        </p:nvSpPr>
        <p:spPr>
          <a:xfrm>
            <a:off x="4913150" y="4137626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Hackathons &amp;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Ciudadana</a:t>
            </a:r>
            <a:endParaRPr sz="1000" b="1"/>
          </a:p>
        </p:txBody>
      </p:sp>
      <p:cxnSp>
        <p:nvCxnSpPr>
          <p:cNvPr id="878" name="Google Shape;878;p65"/>
          <p:cNvCxnSpPr>
            <a:stCxn id="877" idx="3"/>
            <a:endCxn id="859" idx="4"/>
          </p:cNvCxnSpPr>
          <p:nvPr/>
        </p:nvCxnSpPr>
        <p:spPr>
          <a:xfrm rot="10800000" flipH="1">
            <a:off x="6399350" y="3659576"/>
            <a:ext cx="584100" cy="7740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65"/>
          <p:cNvSpPr txBox="1"/>
          <p:nvPr/>
        </p:nvSpPr>
        <p:spPr>
          <a:xfrm>
            <a:off x="5212397" y="471454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p65"/>
          <p:cNvSpPr txBox="1"/>
          <p:nvPr/>
        </p:nvSpPr>
        <p:spPr>
          <a:xfrm rot="-5400000">
            <a:off x="8917563" y="3424043"/>
            <a:ext cx="2520600" cy="32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Reporting + network school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65"/>
          <p:cNvSpPr txBox="1"/>
          <p:nvPr/>
        </p:nvSpPr>
        <p:spPr>
          <a:xfrm rot="-5400000">
            <a:off x="6572576" y="3424043"/>
            <a:ext cx="1492200" cy="32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Pre-internship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7668950" y="272975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LA</a:t>
            </a:r>
            <a:endParaRPr sz="1200" b="1"/>
          </a:p>
        </p:txBody>
      </p:sp>
      <p:sp>
        <p:nvSpPr>
          <p:cNvPr id="883" name="Google Shape;883;p65"/>
          <p:cNvSpPr/>
          <p:nvPr/>
        </p:nvSpPr>
        <p:spPr>
          <a:xfrm>
            <a:off x="4926497" y="4860651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/>
              <a:t>....</a:t>
            </a:r>
            <a:endParaRPr sz="1900" b="1"/>
          </a:p>
        </p:txBody>
      </p:sp>
      <p:sp>
        <p:nvSpPr>
          <p:cNvPr id="884" name="Google Shape;884;p65"/>
          <p:cNvSpPr txBox="1"/>
          <p:nvPr/>
        </p:nvSpPr>
        <p:spPr>
          <a:xfrm>
            <a:off x="1469525" y="1152980"/>
            <a:ext cx="26709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</a:rPr>
              <a:t>Ciencia de Datos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885" name="Google Shape;885;p65"/>
          <p:cNvSpPr txBox="1">
            <a:spLocks noGrp="1"/>
          </p:cNvSpPr>
          <p:nvPr>
            <p:ph type="title"/>
          </p:nvPr>
        </p:nvSpPr>
        <p:spPr>
          <a:xfrm>
            <a:off x="1291039" y="723783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graphicFrame>
        <p:nvGraphicFramePr>
          <p:cNvPr id="886" name="Google Shape;886;p65"/>
          <p:cNvGraphicFramePr/>
          <p:nvPr/>
        </p:nvGraphicFramePr>
        <p:xfrm>
          <a:off x="1575450" y="723857"/>
          <a:ext cx="89188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M2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M3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M4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M5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M6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M7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M8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M9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M10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7" name="Google Shape;887;p65"/>
          <p:cNvSpPr/>
          <p:nvPr/>
        </p:nvSpPr>
        <p:spPr>
          <a:xfrm rot="10800000">
            <a:off x="4086250" y="724005"/>
            <a:ext cx="761100" cy="3795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8" name="Google Shape;888;p65"/>
          <p:cNvSpPr/>
          <p:nvPr/>
        </p:nvSpPr>
        <p:spPr>
          <a:xfrm rot="10800000">
            <a:off x="6494800" y="733355"/>
            <a:ext cx="761100" cy="3771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9" name="Google Shape;889;p65"/>
          <p:cNvSpPr txBox="1"/>
          <p:nvPr/>
        </p:nvSpPr>
        <p:spPr>
          <a:xfrm>
            <a:off x="4330025" y="620257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890" name="Google Shape;890;p65"/>
          <p:cNvSpPr txBox="1"/>
          <p:nvPr/>
        </p:nvSpPr>
        <p:spPr>
          <a:xfrm>
            <a:off x="6768425" y="620257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891" name="Google Shape;891;p65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  <p:sp>
        <p:nvSpPr>
          <p:cNvPr id="892" name="Google Shape;892;p65"/>
          <p:cNvSpPr txBox="1"/>
          <p:nvPr/>
        </p:nvSpPr>
        <p:spPr>
          <a:xfrm>
            <a:off x="1204350" y="6201063"/>
            <a:ext cx="9783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u="sng">
                <a:solidFill>
                  <a:schemeClr val="hlink"/>
                </a:solidFill>
                <a:hlinkClick r:id="rId3"/>
              </a:rPr>
              <a:t>http://laconga.redclara.net/wp-content/uploads/2020/07/preguntas-frecuentes-LACoNGA.pdf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2689026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 reproducibilidad como base en la ciencia de datos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96" y="791612"/>
            <a:ext cx="7318652" cy="565326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/>
        </p:nvSpPr>
        <p:spPr>
          <a:xfrm>
            <a:off x="307925" y="6180200"/>
            <a:ext cx="1167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(This image was created by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Scriberia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for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The Turing Way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community and is used under a CC-BY licence. The image was obtained from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https://zenodo.org/record/3332808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.)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5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antiago, Chile: Top 10 things to do in Chile's charming capital | HELLO!">
            <a:extLst>
              <a:ext uri="{FF2B5EF4-FFF2-40B4-BE49-F238E27FC236}">
                <a16:creationId xmlns:a16="http://schemas.microsoft.com/office/drawing/2014/main" id="{E5A39224-84F8-CF4A-A671-0D1716C1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17" y="2614442"/>
            <a:ext cx="3380944" cy="202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AB3B0-B1F6-EF4E-8D8A-EBC46351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Quien</a:t>
            </a:r>
            <a:r>
              <a:rPr lang="en-GB" dirty="0"/>
              <a:t> soy?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DE4D-297B-C64D-BA99-5331C59A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38" y="1271092"/>
            <a:ext cx="5247848" cy="4593680"/>
          </a:xfrm>
        </p:spPr>
        <p:txBody>
          <a:bodyPr/>
          <a:lstStyle/>
          <a:p>
            <a:pPr marL="571500" indent="-342900">
              <a:buFontTx/>
              <a:buChar char="-"/>
            </a:pPr>
            <a:r>
              <a:rPr lang="es-ES_tradnl" dirty="0"/>
              <a:t>Venezolana y Chilena.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Licenciatura en Física de la Universidad de Los Andes, Mérida Venezuela.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PhD en Física de Partículas de la Universidad Paris Diderot, Francia. 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Científica de Datos en </a:t>
            </a:r>
            <a:r>
              <a:rPr lang="es-ES_tradnl" dirty="0" err="1"/>
              <a:t>The</a:t>
            </a:r>
            <a:r>
              <a:rPr lang="es-ES_tradnl" dirty="0"/>
              <a:t> Alan Turing </a:t>
            </a:r>
            <a:r>
              <a:rPr lang="es-ES_tradnl" dirty="0" err="1"/>
              <a:t>Institute</a:t>
            </a:r>
            <a:r>
              <a:rPr lang="es-ES_tradnl" dirty="0"/>
              <a:t> en el Reino Unido. 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Colaboradora del proyecto</a:t>
            </a:r>
            <a:r>
              <a:rPr lang="es-ES_tradnl" b="1" dirty="0"/>
              <a:t>     </a:t>
            </a:r>
            <a:r>
              <a:rPr lang="es-ES_tradnl" i="1" dirty="0"/>
              <a:t>LA-Conga </a:t>
            </a:r>
            <a:r>
              <a:rPr lang="es-ES_tradnl" i="1" dirty="0" err="1"/>
              <a:t>physics</a:t>
            </a:r>
            <a:r>
              <a:rPr lang="es-ES_tradnl" i="1" dirty="0"/>
              <a:t>. </a:t>
            </a:r>
          </a:p>
        </p:txBody>
      </p:sp>
      <p:pic>
        <p:nvPicPr>
          <p:cNvPr id="5122" name="Picture 2" descr="MÃ©rida (Venezuela) - Wikiviajes">
            <a:extLst>
              <a:ext uri="{FF2B5EF4-FFF2-40B4-BE49-F238E27FC236}">
                <a16:creationId xmlns:a16="http://schemas.microsoft.com/office/drawing/2014/main" id="{E437F3E1-C17D-D845-A530-56CDB9FF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13" y="884901"/>
            <a:ext cx="3133104" cy="24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ing the Turing logo | The Alan Turing Institute">
            <a:extLst>
              <a:ext uri="{FF2B5EF4-FFF2-40B4-BE49-F238E27FC236}">
                <a16:creationId xmlns:a16="http://schemas.microsoft.com/office/drawing/2014/main" id="{48DD80A2-6676-4347-85CC-6F377F0A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10" y="4724995"/>
            <a:ext cx="3005959" cy="13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34871D-CA73-8043-B627-1F61210B08F9}"/>
              </a:ext>
            </a:extLst>
          </p:cNvPr>
          <p:cNvSpPr/>
          <p:nvPr/>
        </p:nvSpPr>
        <p:spPr>
          <a:xfrm>
            <a:off x="5770179" y="3953396"/>
            <a:ext cx="977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BF7C5-6FB9-3240-B10A-94B416F6E35C}"/>
              </a:ext>
            </a:extLst>
          </p:cNvPr>
          <p:cNvSpPr txBox="1"/>
          <p:nvPr/>
        </p:nvSpPr>
        <p:spPr>
          <a:xfrm>
            <a:off x="11468020" y="4618940"/>
            <a:ext cx="5982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ⒸiStock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7D9DD-66B8-804E-A529-886B750EEBB8}"/>
              </a:ext>
            </a:extLst>
          </p:cNvPr>
          <p:cNvSpPr/>
          <p:nvPr/>
        </p:nvSpPr>
        <p:spPr>
          <a:xfrm>
            <a:off x="6091639" y="3303019"/>
            <a:ext cx="288509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Foto: Jorge Andrés Paparoni Bruzual</a:t>
            </a:r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cruce de las bandas. Merida).</a:t>
            </a:r>
            <a:endParaRPr lang="en-GB" sz="6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B9DF6-95E0-EC4E-8BDA-9AA3E624F973}"/>
              </a:ext>
            </a:extLst>
          </p:cNvPr>
          <p:cNvSpPr txBox="1"/>
          <p:nvPr/>
        </p:nvSpPr>
        <p:spPr>
          <a:xfrm>
            <a:off x="10518121" y="5864772"/>
            <a:ext cx="1673879" cy="534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tx1"/>
                </a:solidFill>
              </a:rPr>
              <a:t>@</a:t>
            </a:r>
            <a:r>
              <a:rPr lang="en-GB" err="1">
                <a:solidFill>
                  <a:schemeClr val="tx1"/>
                </a:solidFill>
              </a:rPr>
              <a:t>CamilaRangelS</a:t>
            </a:r>
            <a:endParaRPr lang="en-GB">
              <a:solidFill>
                <a:schemeClr val="tx1"/>
              </a:solidFill>
            </a:endParaRPr>
          </a:p>
          <a:p>
            <a:r>
              <a:rPr lang="en-GB">
                <a:solidFill>
                  <a:schemeClr val="tx1"/>
                </a:solidFill>
              </a:rPr>
              <a:t> @</a:t>
            </a:r>
            <a:r>
              <a:rPr lang="en-GB" err="1">
                <a:solidFill>
                  <a:schemeClr val="tx1"/>
                </a:solidFill>
              </a:rPr>
              <a:t>crangelsmith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11" name="Picture 2" descr="Twitter Tests Emoji Reactions to Tweets [Updated] - MacRumors">
            <a:extLst>
              <a:ext uri="{FF2B5EF4-FFF2-40B4-BE49-F238E27FC236}">
                <a16:creationId xmlns:a16="http://schemas.microsoft.com/office/drawing/2014/main" id="{BEB1B949-2C51-884D-8A10-1559CA8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168" y="5936622"/>
            <a:ext cx="201418" cy="20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ithub - Discord Emoji">
            <a:extLst>
              <a:ext uri="{FF2B5EF4-FFF2-40B4-BE49-F238E27FC236}">
                <a16:creationId xmlns:a16="http://schemas.microsoft.com/office/drawing/2014/main" id="{EC167D24-563D-7F48-9037-4E6DE9C6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729" y="6154528"/>
            <a:ext cx="205956" cy="20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597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 reproducibilidad como base en la ciencia de datos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/>
          </a:p>
        </p:txBody>
      </p:sp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510" y="1937591"/>
            <a:ext cx="5082470" cy="378003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0" y="5717628"/>
            <a:ext cx="5196476" cy="287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(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This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image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was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created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by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Scriberia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for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The Turing Way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community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and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used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under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a CC-BY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licence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image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was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obtained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from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https://zenodo.org/record/3332808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.)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295675" y="800725"/>
            <a:ext cx="52560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/>
              <a:t>Usar las herramientas correctas para trabajar con grandes cantidades de datos, con miras en la reproducibilidad. </a:t>
            </a:r>
            <a:endParaRPr sz="200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577353-B0D0-2D4B-B876-AD7DC477E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580" y="2401935"/>
            <a:ext cx="4698420" cy="3611183"/>
          </a:xfrm>
          <a:prstGeom prst="rect">
            <a:avLst/>
          </a:prstGeom>
        </p:spPr>
      </p:pic>
      <p:pic>
        <p:nvPicPr>
          <p:cNvPr id="2050" name="Picture 2" descr="upload.wikimedia.org/wikipedia/commons/thumb/c/...">
            <a:extLst>
              <a:ext uri="{FF2B5EF4-FFF2-40B4-BE49-F238E27FC236}">
                <a16:creationId xmlns:a16="http://schemas.microsoft.com/office/drawing/2014/main" id="{575965C6-E442-694E-B513-D8C6E96B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157" y="1309306"/>
            <a:ext cx="1341168" cy="13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Deep Dive Into GitHub Actions. Learn about the architecture ofâ¦ | by  Deborah Digges | Better Programming | Oct, 2020 | Medium">
            <a:extLst>
              <a:ext uri="{FF2B5EF4-FFF2-40B4-BE49-F238E27FC236}">
                <a16:creationId xmlns:a16="http://schemas.microsoft.com/office/drawing/2014/main" id="{8AE7772D-F1C9-724D-B3C8-D2FDF8DF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01" y="1102626"/>
            <a:ext cx="1754113" cy="9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jupyterhub/binderhub: Run your code in the cloud, with technology  so advanced, it feels like magic!">
            <a:extLst>
              <a:ext uri="{FF2B5EF4-FFF2-40B4-BE49-F238E27FC236}">
                <a16:creationId xmlns:a16="http://schemas.microsoft.com/office/drawing/2014/main" id="{42A6CF84-44DA-F345-AE51-0896B097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2" y="4798651"/>
            <a:ext cx="196071" cy="10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tup Continuous Integration with Travis CI in Your Nodejs App - DEV">
            <a:extLst>
              <a:ext uri="{FF2B5EF4-FFF2-40B4-BE49-F238E27FC236}">
                <a16:creationId xmlns:a16="http://schemas.microsoft.com/office/drawing/2014/main" id="{3325F9B4-1612-3D48-AC30-3772F4BA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98" y="1730886"/>
            <a:ext cx="1994193" cy="5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F1AE3E8D-17B3-1A4D-AD39-A11F68324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94" y="1036576"/>
            <a:ext cx="938689" cy="80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oject Jupyter - Wikipedia">
            <a:extLst>
              <a:ext uri="{FF2B5EF4-FFF2-40B4-BE49-F238E27FC236}">
                <a16:creationId xmlns:a16="http://schemas.microsoft.com/office/drawing/2014/main" id="{2BD860EB-BB0A-A646-8CC1-9B84F2E5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900" y="3560418"/>
            <a:ext cx="1025197" cy="11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t Â· GitHub">
            <a:extLst>
              <a:ext uri="{FF2B5EF4-FFF2-40B4-BE49-F238E27FC236}">
                <a16:creationId xmlns:a16="http://schemas.microsoft.com/office/drawing/2014/main" id="{D9B2697E-3CE2-3340-B9B1-75E785C0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905" y="977330"/>
            <a:ext cx="727577" cy="7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Zenodo">
            <a:extLst>
              <a:ext uri="{FF2B5EF4-FFF2-40B4-BE49-F238E27FC236}">
                <a16:creationId xmlns:a16="http://schemas.microsoft.com/office/drawing/2014/main" id="{062D74A1-87FE-304F-908E-C80A5E6C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2308176"/>
            <a:ext cx="1711490" cy="6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OOTUsersGuide">
            <a:extLst>
              <a:ext uri="{FF2B5EF4-FFF2-40B4-BE49-F238E27FC236}">
                <a16:creationId xmlns:a16="http://schemas.microsoft.com/office/drawing/2014/main" id="{5D879643-F7B9-9746-A805-6B424A472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5021531"/>
            <a:ext cx="1410744" cy="4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hasing conda commands. To be true, there exists a lot ofâ¦ | by Piyush  Deshmukh | Medium">
            <a:extLst>
              <a:ext uri="{FF2B5EF4-FFF2-40B4-BE49-F238E27FC236}">
                <a16:creationId xmlns:a16="http://schemas.microsoft.com/office/drawing/2014/main" id="{264BE332-6869-FF4C-9978-AD06CD7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5663864"/>
            <a:ext cx="1995029" cy="80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68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64"/>
          <p:cNvPicPr preferRelativeResize="0"/>
          <p:nvPr/>
        </p:nvPicPr>
        <p:blipFill rotWithShape="1">
          <a:blip r:embed="rId3">
            <a:alphaModFix/>
          </a:blip>
          <a:srcRect l="1645" r="12214"/>
          <a:stretch/>
        </p:blipFill>
        <p:spPr>
          <a:xfrm>
            <a:off x="0" y="719296"/>
            <a:ext cx="4225750" cy="306605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Ciencia de Datos dentro de 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endParaRPr/>
          </a:p>
        </p:txBody>
      </p:sp>
      <p:sp>
        <p:nvSpPr>
          <p:cNvPr id="827" name="Google Shape;827;p64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  <p:sp>
        <p:nvSpPr>
          <p:cNvPr id="828" name="Google Shape;828;p64"/>
          <p:cNvSpPr/>
          <p:nvPr/>
        </p:nvSpPr>
        <p:spPr>
          <a:xfrm>
            <a:off x="3591390" y="1880350"/>
            <a:ext cx="3756900" cy="3401100"/>
          </a:xfrm>
          <a:prstGeom prst="roundRect">
            <a:avLst>
              <a:gd name="adj" fmla="val 4856"/>
            </a:avLst>
          </a:prstGeom>
          <a:noFill/>
          <a:ln w="19050" cap="flat" cmpd="sng">
            <a:solidFill>
              <a:srgbClr val="4BA17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9" name="Google Shape;829;p64"/>
          <p:cNvPicPr preferRelativeResize="0"/>
          <p:nvPr/>
        </p:nvPicPr>
        <p:blipFill rotWithShape="1">
          <a:blip r:embed="rId4">
            <a:alphaModFix/>
          </a:blip>
          <a:srcRect l="2075" t="1209" r="1825" b="2031"/>
          <a:stretch/>
        </p:blipFill>
        <p:spPr>
          <a:xfrm>
            <a:off x="7871872" y="1880350"/>
            <a:ext cx="4025754" cy="22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4"/>
          <p:cNvPicPr preferRelativeResize="0"/>
          <p:nvPr/>
        </p:nvPicPr>
        <p:blipFill rotWithShape="1">
          <a:blip r:embed="rId5">
            <a:alphaModFix/>
          </a:blip>
          <a:srcRect l="11294" t="10849" r="14549"/>
          <a:stretch/>
        </p:blipFill>
        <p:spPr>
          <a:xfrm>
            <a:off x="7696874" y="4274593"/>
            <a:ext cx="1533732" cy="135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180" y="1971634"/>
            <a:ext cx="2121538" cy="219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7070" y="3188463"/>
            <a:ext cx="2045595" cy="1839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p64"/>
          <p:cNvCxnSpPr>
            <a:endCxn id="830" idx="3"/>
          </p:cNvCxnSpPr>
          <p:nvPr/>
        </p:nvCxnSpPr>
        <p:spPr>
          <a:xfrm rot="5400000">
            <a:off x="8821706" y="3784654"/>
            <a:ext cx="1575900" cy="758100"/>
          </a:xfrm>
          <a:prstGeom prst="curvedConnector2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64"/>
          <p:cNvCxnSpPr>
            <a:stCxn id="830" idx="1"/>
            <a:endCxn id="832" idx="3"/>
          </p:cNvCxnSpPr>
          <p:nvPr/>
        </p:nvCxnSpPr>
        <p:spPr>
          <a:xfrm rot="10800000">
            <a:off x="7242674" y="4108054"/>
            <a:ext cx="454200" cy="8436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64"/>
          <p:cNvCxnSpPr>
            <a:stCxn id="830" idx="1"/>
            <a:endCxn id="831" idx="2"/>
          </p:cNvCxnSpPr>
          <p:nvPr/>
        </p:nvCxnSpPr>
        <p:spPr>
          <a:xfrm rot="10800000">
            <a:off x="4713074" y="4165354"/>
            <a:ext cx="2983800" cy="786300"/>
          </a:xfrm>
          <a:prstGeom prst="curvedConnector2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6" name="Google Shape;836;p64"/>
          <p:cNvSpPr txBox="1"/>
          <p:nvPr/>
        </p:nvSpPr>
        <p:spPr>
          <a:xfrm>
            <a:off x="5936076" y="1971617"/>
            <a:ext cx="13065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El uso de computo tanto en la nube como en sus propios computadores </a:t>
            </a:r>
            <a:endParaRPr sz="1100" b="1"/>
          </a:p>
        </p:txBody>
      </p:sp>
      <p:sp>
        <p:nvSpPr>
          <p:cNvPr id="837" name="Google Shape;837;p64"/>
          <p:cNvSpPr txBox="1"/>
          <p:nvPr/>
        </p:nvSpPr>
        <p:spPr>
          <a:xfrm>
            <a:off x="10674376" y="4474550"/>
            <a:ext cx="13767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Basado en estándares de la industria que permitan la plena colaboración entre las partes</a:t>
            </a:r>
            <a:endParaRPr sz="1100" b="1"/>
          </a:p>
        </p:txBody>
      </p:sp>
      <p:cxnSp>
        <p:nvCxnSpPr>
          <p:cNvPr id="838" name="Google Shape;838;p64"/>
          <p:cNvCxnSpPr>
            <a:stCxn id="837" idx="1"/>
            <a:endCxn id="829" idx="3"/>
          </p:cNvCxnSpPr>
          <p:nvPr/>
        </p:nvCxnSpPr>
        <p:spPr>
          <a:xfrm rot="10800000" flipH="1">
            <a:off x="10674376" y="2996750"/>
            <a:ext cx="1223100" cy="1998600"/>
          </a:xfrm>
          <a:prstGeom prst="curvedConnector5">
            <a:avLst>
              <a:gd name="adj1" fmla="val -19469"/>
              <a:gd name="adj2" fmla="val 35107"/>
              <a:gd name="adj3" fmla="val 119481"/>
            </a:avLst>
          </a:prstGeom>
          <a:noFill/>
          <a:ln w="28575" cap="flat" cmpd="sng">
            <a:solidFill>
              <a:srgbClr val="4BA173"/>
            </a:solidFill>
            <a:prstDash val="dot"/>
            <a:round/>
            <a:headEnd type="stealth" w="med" len="med"/>
            <a:tailEnd type="oval" w="med" len="med"/>
          </a:ln>
        </p:spPr>
      </p:cxnSp>
      <p:sp>
        <p:nvSpPr>
          <p:cNvPr id="839" name="Google Shape;839;p64"/>
          <p:cNvSpPr txBox="1"/>
          <p:nvPr/>
        </p:nvSpPr>
        <p:spPr>
          <a:xfrm>
            <a:off x="5109175" y="834536"/>
            <a:ext cx="59736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/>
              <a:t>Nuestra propuesta es buscar crear un programa y entorno en el que tanto instructores como estudiantes se sientan en un ambiente profesional. Donde la reproducibilidad de sus trabajos, tareas y proyectos venga inculcada y aplicada desde el primer dia</a:t>
            </a:r>
            <a:endParaRPr sz="1500"/>
          </a:p>
        </p:txBody>
      </p:sp>
      <p:pic>
        <p:nvPicPr>
          <p:cNvPr id="840" name="Google Shape;840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7575" y="5613025"/>
            <a:ext cx="3597899" cy="8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/>
          <p:nvPr/>
        </p:nvSpPr>
        <p:spPr>
          <a:xfrm>
            <a:off x="118150" y="3716429"/>
            <a:ext cx="3353100" cy="25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dk1"/>
                </a:solidFill>
              </a:rPr>
              <a:t>LA-</a:t>
            </a:r>
            <a:r>
              <a:rPr lang="es-ES" sz="1300" dirty="0" err="1">
                <a:solidFill>
                  <a:schemeClr val="dk1"/>
                </a:solidFill>
              </a:rPr>
              <a:t>CoNGA</a:t>
            </a:r>
            <a:r>
              <a:rPr lang="es-ES" sz="1300" dirty="0">
                <a:solidFill>
                  <a:schemeClr val="dk1"/>
                </a:solidFill>
              </a:rPr>
              <a:t> </a:t>
            </a:r>
            <a:r>
              <a:rPr lang="es-ES" sz="1300" dirty="0" err="1">
                <a:solidFill>
                  <a:schemeClr val="dk1"/>
                </a:solidFill>
              </a:rPr>
              <a:t>physics</a:t>
            </a:r>
            <a:r>
              <a:rPr lang="es-ES" sz="1300" dirty="0">
                <a:solidFill>
                  <a:schemeClr val="dk1"/>
                </a:solidFill>
              </a:rPr>
              <a:t> busca replicar un ambiente de trabajo colaborativo interinstitucional.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dk1"/>
                </a:solidFill>
              </a:rPr>
              <a:t>Unidos a esta red, se conectan las demás instituciones y compañías afiliadas en Europa y las Américas.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rgbClr val="0000FF"/>
                </a:solidFill>
              </a:rPr>
              <a:t>Sumergiendo al alumnado en una verdadera experiencia de colaboración internacional →</a:t>
            </a:r>
            <a:endParaRPr sz="1300" b="1" dirty="0">
              <a:solidFill>
                <a:srgbClr val="741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0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;p7">
            <a:extLst>
              <a:ext uri="{FF2B5EF4-FFF2-40B4-BE49-F238E27FC236}">
                <a16:creationId xmlns:a16="http://schemas.microsoft.com/office/drawing/2014/main" id="{1F4942A3-3399-9A41-BD84-D9FE461A4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838" y="78578"/>
            <a:ext cx="11053361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Proyectos amigos o que nos han inspirado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Welcome â The Turing Way">
            <a:extLst>
              <a:ext uri="{FF2B5EF4-FFF2-40B4-BE49-F238E27FC236}">
                <a16:creationId xmlns:a16="http://schemas.microsoft.com/office/drawing/2014/main" id="{D0375FCB-0BA6-1F44-B17B-EC488681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73" y="1152014"/>
            <a:ext cx="1676736" cy="193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 Life Science | Open Life Science">
            <a:extLst>
              <a:ext uri="{FF2B5EF4-FFF2-40B4-BE49-F238E27FC236}">
                <a16:creationId xmlns:a16="http://schemas.microsoft.com/office/drawing/2014/main" id="{2E36A433-FDCE-A641-9343-7942857A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31" y="1456276"/>
            <a:ext cx="2478362" cy="13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LAS | Open Data and Tools for Education">
            <a:extLst>
              <a:ext uri="{FF2B5EF4-FFF2-40B4-BE49-F238E27FC236}">
                <a16:creationId xmlns:a16="http://schemas.microsoft.com/office/drawing/2014/main" id="{897F7A89-5A48-3040-A8CA-6A3DAF8B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1" y="3734217"/>
            <a:ext cx="2991927" cy="10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Carpentries">
            <a:extLst>
              <a:ext uri="{FF2B5EF4-FFF2-40B4-BE49-F238E27FC236}">
                <a16:creationId xmlns:a16="http://schemas.microsoft.com/office/drawing/2014/main" id="{4EBACE0E-A8FF-0C45-BE43-87A41469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99" y="3082069"/>
            <a:ext cx="3318267" cy="17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 Referencia | Land Portal">
            <a:extLst>
              <a:ext uri="{FF2B5EF4-FFF2-40B4-BE49-F238E27FC236}">
                <a16:creationId xmlns:a16="http://schemas.microsoft.com/office/drawing/2014/main" id="{6D0CA476-62C6-E749-B670-77EBF70C3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05" y="5279758"/>
            <a:ext cx="3088510" cy="6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@cms-opendata-education">
            <a:extLst>
              <a:ext uri="{FF2B5EF4-FFF2-40B4-BE49-F238E27FC236}">
                <a16:creationId xmlns:a16="http://schemas.microsoft.com/office/drawing/2014/main" id="{D7F2C085-94D9-3446-A138-DCEBD73B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338" y="2212249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7A386-7A2E-7148-A8BE-1038D7CA4905}"/>
              </a:ext>
            </a:extLst>
          </p:cNvPr>
          <p:cNvSpPr txBox="1"/>
          <p:nvPr/>
        </p:nvSpPr>
        <p:spPr>
          <a:xfrm>
            <a:off x="7910765" y="1345324"/>
            <a:ext cx="33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Proyecto </a:t>
            </a:r>
            <a:r>
              <a:rPr lang="en-GB" sz="2800" err="1"/>
              <a:t>Racimo</a:t>
            </a:r>
            <a:endParaRPr lang="en-GB" sz="2800"/>
          </a:p>
        </p:txBody>
      </p:sp>
      <p:pic>
        <p:nvPicPr>
          <p:cNvPr id="1038" name="Picture 14" descr="Cevale2Ve - Home | Facebook">
            <a:extLst>
              <a:ext uri="{FF2B5EF4-FFF2-40B4-BE49-F238E27FC236}">
                <a16:creationId xmlns:a16="http://schemas.microsoft.com/office/drawing/2014/main" id="{78C50CFC-05B0-A943-8F21-7AE45D14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07" y="5073653"/>
            <a:ext cx="2959876" cy="96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¡Muchas gracias!</a:t>
            </a:r>
            <a:endParaRPr/>
          </a:p>
        </p:txBody>
      </p:sp>
      <p:pic>
        <p:nvPicPr>
          <p:cNvPr id="3074" name="Picture 2" descr="Camila Rangel Smith on Twitter: &quot;#PicoBolivarMejorQueElAvila&quot;">
            <a:extLst>
              <a:ext uri="{FF2B5EF4-FFF2-40B4-BE49-F238E27FC236}">
                <a16:creationId xmlns:a16="http://schemas.microsoft.com/office/drawing/2014/main" id="{2DDE0227-D28C-6F47-B570-601943C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65" y="4399415"/>
            <a:ext cx="3705335" cy="2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3167"/>
            <a:ext cx="9835559" cy="4252309"/>
          </a:xfrm>
          <a:prstGeom prst="rect">
            <a:avLst/>
          </a:prstGeom>
        </p:spPr>
      </p:pic>
      <p:pic>
        <p:nvPicPr>
          <p:cNvPr id="3076" name="Picture 4" descr="United Kingdom - Wikipedia">
            <a:extLst>
              <a:ext uri="{FF2B5EF4-FFF2-40B4-BE49-F238E27FC236}">
                <a16:creationId xmlns:a16="http://schemas.microsoft.com/office/drawing/2014/main" id="{8ACDABF0-A26E-4044-BD6D-2BF6320B8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65" y="6171541"/>
            <a:ext cx="638938" cy="3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75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2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6304B4-F8F0-493B-9EA5-CEA17037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3759506"/>
            <a:ext cx="9210869" cy="3320518"/>
          </a:xfrm>
          <a:prstGeom prst="rect">
            <a:avLst/>
          </a:prstGeom>
        </p:spPr>
      </p:pic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       ¡suena bien! </a:t>
            </a:r>
            <a:endParaRPr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06EBB9-E783-4C46-9789-9F86AFA1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27" y="1212391"/>
            <a:ext cx="4346912" cy="2929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B844-7543-4F32-AFB5-16831A4D181C}"/>
              </a:ext>
            </a:extLst>
          </p:cNvPr>
          <p:cNvSpPr txBox="1"/>
          <p:nvPr/>
        </p:nvSpPr>
        <p:spPr>
          <a:xfrm>
            <a:off x="704461" y="1138401"/>
            <a:ext cx="60555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latin typeface="Montserrat" panose="020B0604020202020204" charset="0"/>
              </a:rPr>
              <a:t>LA-</a:t>
            </a:r>
            <a:r>
              <a:rPr lang="es-EC" sz="2000" b="1" err="1">
                <a:latin typeface="Montserrat" panose="020B0604020202020204" charset="0"/>
              </a:rPr>
              <a:t>CoNGA</a:t>
            </a:r>
            <a:r>
              <a:rPr lang="es-EC" sz="2000" b="1">
                <a:latin typeface="Montserrat" panose="020B0604020202020204" charset="0"/>
              </a:rPr>
              <a:t> </a:t>
            </a:r>
            <a:r>
              <a:rPr lang="es-EC" sz="2000" b="1" err="1">
                <a:latin typeface="Montserrat" panose="020B0604020202020204" charset="0"/>
              </a:rPr>
              <a:t>physics</a:t>
            </a:r>
            <a:r>
              <a:rPr lang="es-EC" sz="2000" b="1">
                <a:latin typeface="Montserrat" panose="020B0604020202020204" charset="0"/>
              </a:rPr>
              <a:t> es proyecto de </a:t>
            </a:r>
            <a:r>
              <a:rPr lang="es-EC" sz="2000" b="1" err="1">
                <a:latin typeface="Montserrat" panose="020B0604020202020204" charset="0"/>
              </a:rPr>
              <a:t>Capacity</a:t>
            </a:r>
            <a:r>
              <a:rPr lang="es-EC" sz="2000" b="1">
                <a:latin typeface="Montserrat" panose="020B0604020202020204" charset="0"/>
              </a:rPr>
              <a:t> </a:t>
            </a:r>
            <a:r>
              <a:rPr lang="es-EC" sz="2000" b="1" err="1">
                <a:latin typeface="Montserrat" panose="020B0604020202020204" charset="0"/>
              </a:rPr>
              <a:t>Building</a:t>
            </a:r>
            <a:r>
              <a:rPr lang="es-EC" sz="2000" b="1">
                <a:latin typeface="Montserrat" panose="020B0604020202020204" charset="0"/>
              </a:rPr>
              <a:t> financiado por</a:t>
            </a:r>
          </a:p>
          <a:p>
            <a:pPr algn="ctr"/>
            <a:r>
              <a:rPr lang="es-EC" sz="2000">
                <a:latin typeface="Montserrat" panose="020B0604020202020204" charset="0"/>
              </a:rPr>
              <a:t> </a:t>
            </a:r>
            <a:r>
              <a:rPr lang="en-US" sz="2000" b="1">
                <a:latin typeface="Montserrat" panose="020B0604020202020204" charset="0"/>
              </a:rPr>
              <a:t>Erasmus+ </a:t>
            </a:r>
            <a:r>
              <a:rPr lang="en-US" sz="2000" b="1" err="1">
                <a:latin typeface="Montserrat" panose="020B0604020202020204" charset="0"/>
              </a:rPr>
              <a:t>Programme</a:t>
            </a:r>
            <a:endParaRPr lang="en-US" sz="2000" b="1">
              <a:latin typeface="Montserrat" panose="020B0604020202020204" charset="0"/>
            </a:endParaRPr>
          </a:p>
          <a:p>
            <a:pPr algn="ctr"/>
            <a:r>
              <a:rPr lang="en-US" sz="2000" b="1">
                <a:latin typeface="Montserrat" panose="020B0604020202020204" charset="0"/>
              </a:rPr>
              <a:t>Capacity-Building projects in the field of Higher Education (E+CBHE)</a:t>
            </a:r>
          </a:p>
          <a:p>
            <a:pPr algn="ctr"/>
            <a:endParaRPr lang="en-US" sz="2000" b="1">
              <a:latin typeface="Montserrat" panose="020B0604020202020204" charset="0"/>
            </a:endParaRPr>
          </a:p>
          <a:p>
            <a:pPr algn="ctr"/>
            <a:r>
              <a:rPr lang="en-US" sz="2000" b="1">
                <a:latin typeface="Montserrat" panose="020B0604020202020204" charset="0"/>
              </a:rPr>
              <a:t>Funding: 899.595 EUR  - </a:t>
            </a:r>
            <a:r>
              <a:rPr lang="en-US" sz="2000" b="1" err="1">
                <a:latin typeface="Montserrat" panose="020B0604020202020204" charset="0"/>
              </a:rPr>
              <a:t>Duración</a:t>
            </a:r>
            <a:r>
              <a:rPr lang="en-US" sz="2000" b="1">
                <a:latin typeface="Montserrat" panose="020B0604020202020204" charset="0"/>
              </a:rPr>
              <a:t>: 3 </a:t>
            </a:r>
            <a:r>
              <a:rPr lang="en-US" sz="2000" b="1" err="1">
                <a:latin typeface="Montserrat" panose="020B0604020202020204" charset="0"/>
              </a:rPr>
              <a:t>años</a:t>
            </a:r>
            <a:r>
              <a:rPr lang="en-US" sz="2000" b="1">
                <a:latin typeface="Montserrat" panose="020B0604020202020204" charset="0"/>
              </a:rPr>
              <a:t> </a:t>
            </a:r>
          </a:p>
          <a:p>
            <a:pPr algn="ctr"/>
            <a:r>
              <a:rPr lang="en-US" sz="2000" b="1" err="1">
                <a:latin typeface="Montserrat" panose="020B0604020202020204" charset="0"/>
              </a:rPr>
              <a:t>Fecha</a:t>
            </a:r>
            <a:r>
              <a:rPr lang="en-US" sz="2000" b="1">
                <a:latin typeface="Montserrat" panose="020B0604020202020204" charset="0"/>
              </a:rPr>
              <a:t> de </a:t>
            </a:r>
            <a:r>
              <a:rPr lang="en-US" sz="2000" b="1" err="1">
                <a:latin typeface="Montserrat" panose="020B0604020202020204" charset="0"/>
              </a:rPr>
              <a:t>inicio</a:t>
            </a:r>
            <a:r>
              <a:rPr lang="en-US" sz="2000" b="1">
                <a:latin typeface="Montserrat" panose="020B0604020202020204" charset="0"/>
              </a:rPr>
              <a:t>: </a:t>
            </a:r>
            <a:r>
              <a:rPr lang="en-US" sz="2000" b="1" err="1">
                <a:latin typeface="Montserrat" panose="020B0604020202020204" charset="0"/>
              </a:rPr>
              <a:t>Enero</a:t>
            </a:r>
            <a:r>
              <a:rPr lang="en-US" sz="2000" b="1">
                <a:latin typeface="Montserrat" panose="020B0604020202020204" charset="0"/>
              </a:rPr>
              <a:t> 2020</a:t>
            </a:r>
          </a:p>
          <a:p>
            <a:pPr algn="ctr"/>
            <a:r>
              <a:rPr lang="en-US" sz="2000" b="1">
                <a:latin typeface="Montserrat" panose="020B0604020202020204" charset="0"/>
              </a:rPr>
              <a:t>  </a:t>
            </a:r>
          </a:p>
          <a:p>
            <a:pPr algn="ctr"/>
            <a:r>
              <a:rPr lang="en-US" sz="2000" b="1">
                <a:latin typeface="Montserrat" panose="020B0604020202020204" charset="0"/>
                <a:hlinkClick r:id="rId5"/>
              </a:rPr>
              <a:t>LA-</a:t>
            </a:r>
            <a:r>
              <a:rPr lang="en-US" sz="2000" b="1" err="1">
                <a:latin typeface="Montserrat" panose="020B0604020202020204" charset="0"/>
                <a:hlinkClick r:id="rId5"/>
              </a:rPr>
              <a:t>CoNGA</a:t>
            </a:r>
            <a:r>
              <a:rPr lang="en-US" sz="2000" b="1">
                <a:latin typeface="Montserrat" panose="020B0604020202020204" charset="0"/>
                <a:hlinkClick r:id="rId5"/>
              </a:rPr>
              <a:t> physics ¡</a:t>
            </a:r>
            <a:r>
              <a:rPr lang="en-US" sz="2000" b="1" err="1">
                <a:latin typeface="Montserrat" panose="020B0604020202020204" charset="0"/>
                <a:hlinkClick r:id="rId5"/>
              </a:rPr>
              <a:t>Suena</a:t>
            </a:r>
            <a:r>
              <a:rPr lang="en-US" sz="2000" b="1">
                <a:latin typeface="Montserrat" panose="020B0604020202020204" charset="0"/>
                <a:hlinkClick r:id="rId5"/>
              </a:rPr>
              <a:t> </a:t>
            </a:r>
            <a:r>
              <a:rPr lang="en-US" sz="2000" b="1" err="1">
                <a:latin typeface="Montserrat" panose="020B0604020202020204" charset="0"/>
                <a:hlinkClick r:id="rId5"/>
              </a:rPr>
              <a:t>bien</a:t>
            </a:r>
            <a:r>
              <a:rPr lang="en-US" sz="2000" b="1">
                <a:latin typeface="Montserrat" panose="020B0604020202020204" charset="0"/>
                <a:hlinkClick r:id="rId5"/>
              </a:rPr>
              <a:t>!</a:t>
            </a:r>
            <a:endParaRPr lang="en-US" sz="2000" b="1">
              <a:latin typeface="Montserrat" panose="020B060402020202020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9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 (LA-</a:t>
            </a:r>
            <a:r>
              <a:rPr lang="es-ES" b="1" err="1"/>
              <a:t>CoNGA</a:t>
            </a:r>
            <a:r>
              <a:rPr lang="es-ES" b="1"/>
              <a:t> </a:t>
            </a:r>
            <a:r>
              <a:rPr lang="es-ES" b="1" err="1"/>
              <a:t>physics</a:t>
            </a:r>
            <a:r>
              <a:rPr lang="es-ES" b="1"/>
              <a:t>)?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361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¿Quiénes somos?</a:t>
            </a:r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56592" y="970620"/>
            <a:ext cx="376023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Socios LA</a:t>
            </a:r>
          </a:p>
          <a:p>
            <a:r>
              <a:rPr lang="es-EC" sz="2000" b="1" dirty="0">
                <a:latin typeface="Montserrat" panose="020B0604020202020204" charset="0"/>
              </a:rPr>
              <a:t>Venezuela: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Simón Bolívar USB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 Universidad Central de Venezuela UCV</a:t>
            </a:r>
          </a:p>
          <a:p>
            <a:r>
              <a:rPr lang="es-EC" sz="2000" b="1" dirty="0">
                <a:latin typeface="Montserrat" panose="020B0604020202020204" charset="0"/>
              </a:rPr>
              <a:t>Colombia: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Industrial de Santander UIS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Antonio Nariño UAN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Ecuador: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</a:t>
            </a:r>
            <a:r>
              <a:rPr lang="es-ES" sz="1600" dirty="0" err="1">
                <a:latin typeface="Montserrat" panose="020B0604020202020204" charset="0"/>
              </a:rPr>
              <a:t>Yachay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Tech</a:t>
            </a:r>
            <a:r>
              <a:rPr lang="es-ES" sz="1600" dirty="0">
                <a:latin typeface="Montserrat" panose="020B0604020202020204" charset="0"/>
              </a:rPr>
              <a:t> YT,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San Francisco de Quito USFQ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Perú: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de Ingeniería UNI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Mayor San Marcos UNMSM</a:t>
            </a:r>
            <a:endParaRPr lang="es-EC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8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¿Quiénes somos?</a:t>
            </a:r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19269" y="2263281"/>
            <a:ext cx="37602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latin typeface="Montserrat" panose="020B0604020202020204" charset="0"/>
              </a:rPr>
              <a:t>Socios EU</a:t>
            </a:r>
          </a:p>
          <a:p>
            <a:r>
              <a:rPr lang="es-EC" sz="2000" b="1">
                <a:latin typeface="Montserrat" panose="020B0604020202020204" charset="0"/>
              </a:rPr>
              <a:t>Francia: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err="1">
                <a:latin typeface="Montserrat" panose="020B0604020202020204" charset="0"/>
              </a:rPr>
              <a:t>Universitè</a:t>
            </a:r>
            <a:r>
              <a:rPr lang="es-ES" sz="1600">
                <a:latin typeface="Montserrat" panose="020B0604020202020204" charset="0"/>
              </a:rPr>
              <a:t>  </a:t>
            </a:r>
            <a:r>
              <a:rPr lang="es-ES" sz="1600" err="1">
                <a:latin typeface="Montserrat" panose="020B0604020202020204" charset="0"/>
              </a:rPr>
              <a:t>Touluse</a:t>
            </a:r>
            <a:r>
              <a:rPr lang="es-ES" sz="1600">
                <a:latin typeface="Montserrat" panose="020B0604020202020204" charset="0"/>
              </a:rPr>
              <a:t> III Paul Sabatier 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err="1">
                <a:latin typeface="Montserrat" panose="020B0604020202020204" charset="0"/>
              </a:rPr>
              <a:t>Universitè</a:t>
            </a:r>
            <a:r>
              <a:rPr lang="es-ES" sz="1600" b="1">
                <a:latin typeface="Montserrat" panose="020B0604020202020204" charset="0"/>
              </a:rPr>
              <a:t> de Paris  </a:t>
            </a:r>
            <a:r>
              <a:rPr lang="es-ES" sz="1600" b="1" err="1">
                <a:latin typeface="Montserrat" panose="020B0604020202020204" charset="0"/>
              </a:rPr>
              <a:t>UdP</a:t>
            </a:r>
            <a:r>
              <a:rPr lang="es-ES" sz="1600" b="1">
                <a:latin typeface="Montserrat" panose="020B0604020202020204" charset="0"/>
              </a:rPr>
              <a:t> (líder)</a:t>
            </a:r>
          </a:p>
          <a:p>
            <a:r>
              <a:rPr lang="es-EC" sz="2000" b="1">
                <a:latin typeface="Montserrat" panose="020B0604020202020204" charset="0"/>
              </a:rPr>
              <a:t>Alemania: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err="1">
                <a:latin typeface="Montserrat" panose="020B0604020202020204" charset="0"/>
              </a:rPr>
              <a:t>Technische</a:t>
            </a:r>
            <a:r>
              <a:rPr lang="es-ES" sz="1600">
                <a:latin typeface="Montserrat" panose="020B0604020202020204" charset="0"/>
              </a:rPr>
              <a:t> </a:t>
            </a:r>
            <a:r>
              <a:rPr lang="es-ES" sz="1600" err="1">
                <a:latin typeface="Montserrat" panose="020B0604020202020204" charset="0"/>
              </a:rPr>
              <a:t>Universitat</a:t>
            </a:r>
            <a:r>
              <a:rPr lang="es-ES" sz="1600">
                <a:latin typeface="Montserrat" panose="020B0604020202020204" charset="0"/>
              </a:rPr>
              <a:t> </a:t>
            </a:r>
            <a:r>
              <a:rPr lang="es-ES" sz="1600" err="1">
                <a:latin typeface="Montserrat" panose="020B0604020202020204" charset="0"/>
              </a:rPr>
              <a:t>Dresden</a:t>
            </a:r>
            <a:r>
              <a:rPr lang="es-ES" sz="1600">
                <a:latin typeface="Montserrat" panose="020B0604020202020204" charset="0"/>
              </a:rPr>
              <a:t> TUD</a:t>
            </a:r>
          </a:p>
          <a:p>
            <a:endParaRPr lang="en-US" sz="200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3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cd1b8eec_1_5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					 Socios y Aliados</a:t>
            </a:r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8D153F-D91B-4329-BD8F-EF2FC661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9" y="1883254"/>
            <a:ext cx="10752752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05991-9A76-42AB-986E-5A7A4F5A50B8}"/>
              </a:ext>
            </a:extLst>
          </p:cNvPr>
          <p:cNvSpPr txBox="1"/>
          <p:nvPr/>
        </p:nvSpPr>
        <p:spPr>
          <a:xfrm>
            <a:off x="3472973" y="121764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1">
                <a:latin typeface="Montserrat" panose="020B0604020202020204" charset="0"/>
              </a:rPr>
              <a:t>Aliados Científicos e Industriales</a:t>
            </a:r>
            <a:endParaRPr lang="en-US" sz="2400" b="1">
              <a:latin typeface="Montserrat" panose="020B0604020202020204" charset="0"/>
            </a:endParaRPr>
          </a:p>
        </p:txBody>
      </p:sp>
      <p:pic>
        <p:nvPicPr>
          <p:cNvPr id="6146" name="Picture 2" descr="Using the Turing logo | The Alan Turing Institute">
            <a:extLst>
              <a:ext uri="{FF2B5EF4-FFF2-40B4-BE49-F238E27FC236}">
                <a16:creationId xmlns:a16="http://schemas.microsoft.com/office/drawing/2014/main" id="{A1324C6E-555C-464C-90C2-12E24AB3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380" y="4701509"/>
            <a:ext cx="1358781" cy="5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8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339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 Misión y Valores</a:t>
            </a:r>
            <a:endParaRPr/>
          </a:p>
        </p:txBody>
      </p:sp>
      <p:sp>
        <p:nvSpPr>
          <p:cNvPr id="343" name="Google Shape;343;p8"/>
          <p:cNvSpPr txBox="1">
            <a:spLocks noGrp="1"/>
          </p:cNvSpPr>
          <p:nvPr>
            <p:ph type="body" idx="1"/>
          </p:nvPr>
        </p:nvSpPr>
        <p:spPr>
          <a:xfrm>
            <a:off x="833839" y="966078"/>
            <a:ext cx="10643700" cy="28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b="1">
                <a:latin typeface="Montserrat" panose="020B0604020202020204" charset="0"/>
              </a:rPr>
              <a:t>Nuestra misión</a:t>
            </a:r>
            <a:endParaRPr b="1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sz="2200" i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Construimos y cultivamos una red sostenible, dinámica, interconectada y diversa de investigadores latinoamericanos y europeos en física avanzada, con estrechos lazos con el sector productivo, que lidere el desarrollo de la ciencia y la tecnología en la región. Juntos contribuimos a la modernización, accesibilidad e internacionalización de los sistemas de educación </a:t>
            </a:r>
            <a:r>
              <a:rPr lang="es-ES" sz="2200" i="1" err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superiore</a:t>
            </a:r>
            <a:r>
              <a:rPr lang="es-ES" sz="2200" i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 de la región. Promovemos la creación de comunidades similares en otras disciplinas y áreas de conocimiento.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800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C">
                <a:latin typeface="Montserrat" panose="020B0604020202020204" charset="0"/>
              </a:rPr>
              <a:t>                                                 </a:t>
            </a:r>
            <a:r>
              <a:rPr lang="es-EC" b="1">
                <a:latin typeface="Montserrat" panose="020B0604020202020204" charset="0"/>
              </a:rPr>
              <a:t>Nuestra visión</a:t>
            </a:r>
            <a:endParaRPr b="1">
              <a:latin typeface="Montserrat" panose="020B0604020202020204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2428875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Colaboración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Respeto 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Diversidad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Acceso abierto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Transparencia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6763127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Comunidad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Innovación 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Diálogo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Liderazgo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>
                <a:solidFill>
                  <a:schemeClr val="dk1"/>
                </a:solidFill>
                <a:latin typeface="Montserrat" panose="020B0604020202020204" charset="0"/>
              </a:rPr>
              <a:t>Valorización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23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1781</Words>
  <Application>Microsoft Macintosh PowerPoint</Application>
  <PresentationFormat>Widescreen</PresentationFormat>
  <Paragraphs>269</Paragraphs>
  <Slides>24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Libre Franklin</vt:lpstr>
      <vt:lpstr>Montserrat</vt:lpstr>
      <vt:lpstr>Proxima Nova</vt:lpstr>
      <vt:lpstr>Roboto</vt:lpstr>
      <vt:lpstr>Office Theme</vt:lpstr>
      <vt:lpstr>PowerPoint Presentation</vt:lpstr>
      <vt:lpstr>¿Quien soy?</vt:lpstr>
      <vt:lpstr>LA-CoNGA physics:                                                ¡suena bien! </vt:lpstr>
      <vt:lpstr>PowerPoint Presentation</vt:lpstr>
      <vt:lpstr>LA-CoNGA physics:                                       ¿Quiénes somos?</vt:lpstr>
      <vt:lpstr>LA-CoNGA physics:                                       ¿Quiénes somos?</vt:lpstr>
      <vt:lpstr>LA-CoNGA physics:      Socios y Aliados</vt:lpstr>
      <vt:lpstr>PowerPoint Presentation</vt:lpstr>
      <vt:lpstr>LA-CoNGA physics:                                          Misión y Valores</vt:lpstr>
      <vt:lpstr>LA-CoNGA physics:                             Colaboración científica</vt:lpstr>
      <vt:lpstr>LA-CoNGA physics:                             Sociedad del conocimiento</vt:lpstr>
      <vt:lpstr>PowerPoint Presentation</vt:lpstr>
      <vt:lpstr>LA-CoNGA physics:                             ¿Qué queremos hacer?</vt:lpstr>
      <vt:lpstr>PowerPoint Presentation</vt:lpstr>
      <vt:lpstr>PowerPoint Presentation</vt:lpstr>
      <vt:lpstr>PowerPoint Presentation</vt:lpstr>
      <vt:lpstr>El módulo de ciencia de datos de LA-CoNGA physics</vt:lpstr>
      <vt:lpstr>El módulo de Ciencia de Datos de LA-CoNGA physics</vt:lpstr>
      <vt:lpstr>La reproducibilidad como base en la ciencia de datos </vt:lpstr>
      <vt:lpstr>La reproducibilidad como base en la ciencia de datos </vt:lpstr>
      <vt:lpstr>Ciencia de Datos dentro de LA-CoNGA physics</vt:lpstr>
      <vt:lpstr>LA-CoNGA physics:                Proyectos amigos o que nos han inspirado</vt:lpstr>
      <vt:lpstr>LA-CoNGA physics:                                         ¡Muchas gracias!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¿Quien soy?</dc:title>
  <dc:creator>Camila Rangel Smith</dc:creator>
  <cp:lastModifiedBy>Camila Rangel Smith</cp:lastModifiedBy>
  <cp:revision>7</cp:revision>
  <dcterms:created xsi:type="dcterms:W3CDTF">2020-12-02T10:47:15Z</dcterms:created>
  <dcterms:modified xsi:type="dcterms:W3CDTF">2020-12-02T11:09:43Z</dcterms:modified>
</cp:coreProperties>
</file>